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4" r:id="rId5"/>
    <p:sldId id="259" r:id="rId6"/>
    <p:sldId id="265" r:id="rId7"/>
    <p:sldId id="260" r:id="rId8"/>
    <p:sldId id="266" r:id="rId9"/>
    <p:sldId id="261" r:id="rId10"/>
    <p:sldId id="267" r:id="rId11"/>
    <p:sldId id="262" r:id="rId12"/>
    <p:sldId id="268" r:id="rId13"/>
    <p:sldId id="263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66"/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727" autoAdjust="0"/>
  </p:normalViewPr>
  <p:slideViewPr>
    <p:cSldViewPr>
      <p:cViewPr>
        <p:scale>
          <a:sx n="107" d="100"/>
          <a:sy n="107" d="100"/>
        </p:scale>
        <p:origin x="-72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nd diagonale hoek rechthoek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8F93E73-D10C-4668-8383-07CD2610308F}" type="datetimeFigureOut">
              <a:rPr lang="nl-NL" smtClean="0"/>
              <a:pPr/>
              <a:t>10-12-2013</a:t>
            </a:fld>
            <a:endParaRPr lang="nl-NL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877C44-BDC0-4248-BF5C-CF9042D0C7F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3E73-D10C-4668-8383-07CD2610308F}" type="datetimeFigureOut">
              <a:rPr lang="nl-NL" smtClean="0"/>
              <a:pPr/>
              <a:t>10-12-2013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77C44-BDC0-4248-BF5C-CF9042D0C7F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3E73-D10C-4668-8383-07CD2610308F}" type="datetimeFigureOut">
              <a:rPr lang="nl-NL" smtClean="0"/>
              <a:pPr/>
              <a:t>10-12-2013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77C44-BDC0-4248-BF5C-CF9042D0C7F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3E73-D10C-4668-8383-07CD2610308F}" type="datetimeFigureOut">
              <a:rPr lang="nl-NL" smtClean="0"/>
              <a:pPr/>
              <a:t>10-12-2013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77C44-BDC0-4248-BF5C-CF9042D0C7F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8F93E73-D10C-4668-8383-07CD2610308F}" type="datetimeFigureOut">
              <a:rPr lang="nl-NL" smtClean="0"/>
              <a:pPr/>
              <a:t>10-12-2013</a:t>
            </a:fld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877C44-BDC0-4248-BF5C-CF9042D0C7F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3E73-D10C-4668-8383-07CD2610308F}" type="datetimeFigureOut">
              <a:rPr lang="nl-NL" smtClean="0"/>
              <a:pPr/>
              <a:t>10-12-2013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9877C44-BDC0-4248-BF5C-CF9042D0C7F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3E73-D10C-4668-8383-07CD2610308F}" type="datetimeFigureOut">
              <a:rPr lang="nl-NL" smtClean="0"/>
              <a:pPr/>
              <a:t>10-12-2013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9877C44-BDC0-4248-BF5C-CF9042D0C7F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3E73-D10C-4668-8383-07CD2610308F}" type="datetimeFigureOut">
              <a:rPr lang="nl-NL" smtClean="0"/>
              <a:pPr/>
              <a:t>10-12-2013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77C44-BDC0-4248-BF5C-CF9042D0C7F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3E73-D10C-4668-8383-07CD2610308F}" type="datetimeFigureOut">
              <a:rPr lang="nl-NL" smtClean="0"/>
              <a:pPr/>
              <a:t>10-12-2013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77C44-BDC0-4248-BF5C-CF9042D0C7F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8F93E73-D10C-4668-8383-07CD2610308F}" type="datetimeFigureOut">
              <a:rPr lang="nl-NL" smtClean="0"/>
              <a:pPr/>
              <a:t>10-12-2013</a:t>
            </a:fld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877C44-BDC0-4248-BF5C-CF9042D0C7F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Tijdelijke aanduiding voor afbeelding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nl-N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 op het pictogram als u een afbeelding wilt toevoegen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8F93E73-D10C-4668-8383-07CD2610308F}" type="datetimeFigureOut">
              <a:rPr lang="nl-NL" smtClean="0"/>
              <a:pPr/>
              <a:t>10-12-2013</a:t>
            </a:fld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877C44-BDC0-4248-BF5C-CF9042D0C7F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nd diagonale hoek rechthoek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8F93E73-D10C-4668-8383-07CD2610308F}" type="datetimeFigureOut">
              <a:rPr lang="nl-NL" smtClean="0"/>
              <a:pPr/>
              <a:t>10-12-2013</a:t>
            </a:fld>
            <a:endParaRPr lang="nl-NL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9877C44-BDC0-4248-BF5C-CF9042D0C7F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NJ1fFDu7KbQ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NJ1fFDu7KbQ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/>
          <a:lstStyle/>
          <a:p>
            <a:r>
              <a:rPr lang="nl-NL" b="1" dirty="0" smtClean="0"/>
              <a:t>HERHALING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4400" dirty="0" smtClean="0">
                <a:solidFill>
                  <a:srgbClr val="CC0066"/>
                </a:solidFill>
              </a:rPr>
              <a:t>Reader Multiculturele samenleving</a:t>
            </a:r>
            <a:endParaRPr lang="nl-NL" sz="4400" dirty="0">
              <a:solidFill>
                <a:srgbClr val="CC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Geert Wilders is een voorstander van</a:t>
            </a:r>
          </a:p>
          <a:p>
            <a:pPr>
              <a:buNone/>
            </a:pPr>
            <a:endParaRPr lang="nl-NL" dirty="0" smtClean="0"/>
          </a:p>
          <a:p>
            <a:pPr marL="514350" indent="-514350">
              <a:buAutoNum type="alphaLcPeriod"/>
            </a:pPr>
            <a:r>
              <a:rPr lang="nl-NL" dirty="0" smtClean="0"/>
              <a:t>Integratie</a:t>
            </a:r>
          </a:p>
          <a:p>
            <a:pPr marL="514350" indent="-514350">
              <a:buAutoNum type="alphaLcPeriod"/>
            </a:pPr>
            <a:r>
              <a:rPr lang="nl-NL" dirty="0" smtClean="0">
                <a:solidFill>
                  <a:srgbClr val="CC0066"/>
                </a:solidFill>
              </a:rPr>
              <a:t>Assimilatie</a:t>
            </a:r>
          </a:p>
          <a:p>
            <a:pPr marL="514350" indent="-514350">
              <a:buAutoNum type="alphaLcPeriod"/>
            </a:pPr>
            <a:r>
              <a:rPr lang="nl-NL" dirty="0" smtClean="0"/>
              <a:t>Segregatie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Een allochtoon is iemand waarvan</a:t>
            </a:r>
          </a:p>
          <a:p>
            <a:pPr>
              <a:buNone/>
            </a:pPr>
            <a:endParaRPr lang="nl-NL" dirty="0" smtClean="0"/>
          </a:p>
          <a:p>
            <a:pPr marL="514350" indent="-514350">
              <a:buAutoNum type="alphaLcPeriod"/>
            </a:pPr>
            <a:r>
              <a:rPr lang="nl-NL" dirty="0" smtClean="0"/>
              <a:t>beide ouders uit het buitenland afkomstig zijn</a:t>
            </a:r>
          </a:p>
          <a:p>
            <a:pPr marL="514350" indent="-514350">
              <a:buAutoNum type="alphaLcPeriod"/>
            </a:pPr>
            <a:r>
              <a:rPr lang="nl-NL" dirty="0" smtClean="0"/>
              <a:t>één ouder uit het buitenland afkomstig is.</a:t>
            </a:r>
          </a:p>
          <a:p>
            <a:pPr marL="514350" indent="-514350">
              <a:buAutoNum type="alphaLcPeriod"/>
            </a:pPr>
            <a:r>
              <a:rPr lang="nl-NL" dirty="0" smtClean="0"/>
              <a:t>minstens één ouder uit het buitenland afkomstig is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Een allochtoon is iemand waarvan</a:t>
            </a:r>
          </a:p>
          <a:p>
            <a:pPr>
              <a:buNone/>
            </a:pPr>
            <a:endParaRPr lang="nl-NL" dirty="0" smtClean="0"/>
          </a:p>
          <a:p>
            <a:pPr marL="514350" indent="-514350">
              <a:buAutoNum type="alphaLcPeriod"/>
            </a:pPr>
            <a:r>
              <a:rPr lang="nl-NL" dirty="0" smtClean="0"/>
              <a:t>beide ouders uit het buitenland afkomstig zijn</a:t>
            </a:r>
          </a:p>
          <a:p>
            <a:pPr marL="514350" indent="-514350">
              <a:buAutoNum type="alphaLcPeriod"/>
            </a:pPr>
            <a:r>
              <a:rPr lang="nl-NL" dirty="0" smtClean="0"/>
              <a:t>één ouder uit het buitenland afkomstig is.</a:t>
            </a:r>
          </a:p>
          <a:p>
            <a:pPr marL="514350" indent="-514350">
              <a:buAutoNum type="alphaLcPeriod"/>
            </a:pPr>
            <a:r>
              <a:rPr lang="nl-NL" dirty="0" smtClean="0">
                <a:solidFill>
                  <a:srgbClr val="CC0066"/>
                </a:solidFill>
              </a:rPr>
              <a:t>minstens één ouder uit het buitenland afkomstig is</a:t>
            </a:r>
            <a:endParaRPr lang="nl-NL" dirty="0">
              <a:solidFill>
                <a:srgbClr val="CC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Een voorbeeld van niet-westerse allochtoon is ………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Een voorbeeld van niet-westerse allochtoon is ………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>
                <a:solidFill>
                  <a:srgbClr val="CC0066"/>
                </a:solidFill>
              </a:rPr>
              <a:t>Irakezen</a:t>
            </a:r>
          </a:p>
          <a:p>
            <a:r>
              <a:rPr lang="nl-NL" dirty="0" err="1" smtClean="0">
                <a:solidFill>
                  <a:srgbClr val="CC0066"/>
                </a:solidFill>
              </a:rPr>
              <a:t>Somaliërs</a:t>
            </a:r>
            <a:endParaRPr lang="nl-NL" dirty="0" smtClean="0">
              <a:solidFill>
                <a:srgbClr val="CC0066"/>
              </a:solidFill>
            </a:endParaRPr>
          </a:p>
          <a:p>
            <a:r>
              <a:rPr lang="nl-NL" dirty="0" smtClean="0">
                <a:solidFill>
                  <a:srgbClr val="CC0066"/>
                </a:solidFill>
              </a:rPr>
              <a:t>Chinezen</a:t>
            </a:r>
          </a:p>
          <a:p>
            <a:r>
              <a:rPr lang="nl-NL" dirty="0" smtClean="0">
                <a:solidFill>
                  <a:srgbClr val="CC0066"/>
                </a:solidFill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>
                <a:hlinkClick r:id="rId2"/>
              </a:rPr>
              <a:t>http://www.youtube.com/watch?v=NJ1fFDu7KbQ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	In het filmpje zien we een voorbeeld van …….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>
                <a:hlinkClick r:id="rId2"/>
              </a:rPr>
              <a:t>http://www.youtube.com/watch?v=NJ1fFDu7KbQ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	In het filmpje zien we een voorbeeld van</a:t>
            </a:r>
          </a:p>
          <a:p>
            <a:pPr>
              <a:buNone/>
            </a:pPr>
            <a:r>
              <a:rPr lang="nl-NL" dirty="0" smtClean="0">
                <a:solidFill>
                  <a:srgbClr val="CC0066"/>
                </a:solidFill>
              </a:rPr>
              <a:t>	wederzijdse aanpassing</a:t>
            </a:r>
            <a:endParaRPr lang="nl-NL" dirty="0">
              <a:solidFill>
                <a:srgbClr val="CC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Nederland zijn er:</a:t>
            </a:r>
          </a:p>
          <a:p>
            <a:endParaRPr lang="nl-NL" dirty="0" smtClean="0"/>
          </a:p>
          <a:p>
            <a:r>
              <a:rPr lang="nl-NL" dirty="0" smtClean="0"/>
              <a:t>…. % niet-westerse allochtonen </a:t>
            </a:r>
          </a:p>
          <a:p>
            <a:pPr>
              <a:buNone/>
            </a:pPr>
            <a:r>
              <a:rPr lang="nl-NL" dirty="0" smtClean="0"/>
              <a:t>en</a:t>
            </a:r>
          </a:p>
          <a:p>
            <a:r>
              <a:rPr lang="nl-NL" dirty="0" smtClean="0"/>
              <a:t>…..% westerse allochtonen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Nederland zijn er:</a:t>
            </a:r>
          </a:p>
          <a:p>
            <a:endParaRPr lang="nl-NL" dirty="0" smtClean="0"/>
          </a:p>
          <a:p>
            <a:pPr>
              <a:buNone/>
            </a:pPr>
            <a:r>
              <a:rPr lang="nl-NL" dirty="0" smtClean="0">
                <a:solidFill>
                  <a:srgbClr val="CC0066"/>
                </a:solidFill>
              </a:rPr>
              <a:t>11</a:t>
            </a:r>
            <a:r>
              <a:rPr lang="nl-NL" dirty="0" smtClean="0"/>
              <a:t>% niet-westerse allochtonen 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smtClean="0"/>
              <a:t>en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>
                <a:solidFill>
                  <a:srgbClr val="CC0066"/>
                </a:solidFill>
              </a:rPr>
              <a:t>9</a:t>
            </a:r>
            <a:r>
              <a:rPr lang="nl-NL" dirty="0" smtClean="0"/>
              <a:t>% westerse allochtonen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Noem  4 redenen waarom allochtonen het moeilijker </a:t>
            </a:r>
            <a:r>
              <a:rPr lang="nl-NL" dirty="0"/>
              <a:t>hebben </a:t>
            </a:r>
            <a:r>
              <a:rPr lang="nl-NL" dirty="0" smtClean="0"/>
              <a:t>dan hun Nederlandse leeftijdsgenoten in het Nederlandse onderwijs.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89165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Tijdelijke aanduiding voor inhoud 3" descr="quiz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196752"/>
            <a:ext cx="7486339" cy="4192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Noem  4 redenen waarom allochtonen het moeilijker </a:t>
            </a:r>
            <a:r>
              <a:rPr lang="nl-NL" dirty="0"/>
              <a:t>hebben </a:t>
            </a:r>
            <a:r>
              <a:rPr lang="nl-NL" dirty="0" smtClean="0"/>
              <a:t>dan hun Nederlandse leeftijdsgenoten in het Nederlandse onderwijs.</a:t>
            </a:r>
          </a:p>
          <a:p>
            <a:r>
              <a:rPr lang="nl-NL" dirty="0" smtClean="0">
                <a:solidFill>
                  <a:srgbClr val="CC0066"/>
                </a:solidFill>
              </a:rPr>
              <a:t>Opleidingsachterstand ouders</a:t>
            </a:r>
          </a:p>
          <a:p>
            <a:r>
              <a:rPr lang="nl-NL" dirty="0" smtClean="0">
                <a:solidFill>
                  <a:srgbClr val="CC0066"/>
                </a:solidFill>
              </a:rPr>
              <a:t>Taalachterstand</a:t>
            </a:r>
          </a:p>
          <a:p>
            <a:r>
              <a:rPr lang="nl-NL" dirty="0" smtClean="0">
                <a:solidFill>
                  <a:srgbClr val="CC0066"/>
                </a:solidFill>
              </a:rPr>
              <a:t>Vooroordelen</a:t>
            </a:r>
          </a:p>
          <a:p>
            <a:r>
              <a:rPr lang="nl-NL" dirty="0" smtClean="0">
                <a:solidFill>
                  <a:srgbClr val="CC0066"/>
                </a:solidFill>
              </a:rPr>
              <a:t>Zwarte scholen</a:t>
            </a:r>
            <a:endParaRPr lang="nl-NL" dirty="0">
              <a:solidFill>
                <a:srgbClr val="CC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449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10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In de EU mag je …..  </a:t>
            </a:r>
            <a:r>
              <a:rPr lang="nl-NL" dirty="0"/>
              <a:t>r</a:t>
            </a:r>
            <a:r>
              <a:rPr lang="nl-NL" dirty="0" smtClean="0"/>
              <a:t>eizen.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In de EU is er sprake </a:t>
            </a:r>
            <a:r>
              <a:rPr lang="nl-NL" dirty="0" smtClean="0"/>
              <a:t>van </a:t>
            </a:r>
            <a:r>
              <a:rPr lang="nl-NL" dirty="0" smtClean="0"/>
              <a:t>een …… toelatingsbeleid.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66738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10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In de EU mag je </a:t>
            </a:r>
            <a:r>
              <a:rPr lang="nl-NL" dirty="0" smtClean="0">
                <a:solidFill>
                  <a:srgbClr val="CC0066"/>
                </a:solidFill>
              </a:rPr>
              <a:t>vrij</a:t>
            </a:r>
            <a:r>
              <a:rPr lang="nl-NL" dirty="0" smtClean="0"/>
              <a:t>  </a:t>
            </a:r>
            <a:r>
              <a:rPr lang="nl-NL" dirty="0"/>
              <a:t>r</a:t>
            </a:r>
            <a:r>
              <a:rPr lang="nl-NL" dirty="0" smtClean="0"/>
              <a:t>eizen.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In de EU is er sprake </a:t>
            </a:r>
            <a:r>
              <a:rPr lang="nl-NL" dirty="0" smtClean="0"/>
              <a:t>van </a:t>
            </a:r>
            <a:r>
              <a:rPr lang="nl-NL" dirty="0" smtClean="0"/>
              <a:t>een </a:t>
            </a:r>
            <a:r>
              <a:rPr lang="nl-NL" dirty="0" smtClean="0">
                <a:solidFill>
                  <a:srgbClr val="CC0066"/>
                </a:solidFill>
              </a:rPr>
              <a:t>restrictief</a:t>
            </a:r>
            <a:r>
              <a:rPr lang="nl-NL" dirty="0" smtClean="0"/>
              <a:t> toelatingsbeleid.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81047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11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Noem een aantal redenen voor een restrictief toelatingsbeleid.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79105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11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Noem een aantal redenen voor een restrictief toelatingsbeleid:</a:t>
            </a:r>
          </a:p>
          <a:p>
            <a:r>
              <a:rPr lang="nl-NL" dirty="0">
                <a:solidFill>
                  <a:srgbClr val="CC0066"/>
                </a:solidFill>
              </a:rPr>
              <a:t>Geen grenscontroles binnen EU (vrij reizen). </a:t>
            </a:r>
          </a:p>
          <a:p>
            <a:r>
              <a:rPr lang="nl-NL" dirty="0">
                <a:solidFill>
                  <a:srgbClr val="CC0066"/>
                </a:solidFill>
              </a:rPr>
              <a:t>Werkloosheid binnen EU-landen.</a:t>
            </a:r>
          </a:p>
          <a:p>
            <a:r>
              <a:rPr lang="nl-NL" dirty="0">
                <a:solidFill>
                  <a:srgbClr val="CC0066"/>
                </a:solidFill>
              </a:rPr>
              <a:t>NL als dichtbevolkt land.</a:t>
            </a:r>
          </a:p>
          <a:p>
            <a:r>
              <a:rPr lang="nl-NL" dirty="0">
                <a:solidFill>
                  <a:srgbClr val="CC0066"/>
                </a:solidFill>
              </a:rPr>
              <a:t>Opvang vluchtelingen kost veel geld.</a:t>
            </a:r>
          </a:p>
          <a:p>
            <a:r>
              <a:rPr lang="nl-NL" dirty="0">
                <a:solidFill>
                  <a:srgbClr val="CC0066"/>
                </a:solidFill>
              </a:rPr>
              <a:t>Angst voor de toekomst (integratie allochtonen).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119560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12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i="1" dirty="0" smtClean="0"/>
              <a:t>‘We moeten vluchtelingen blijven helpen’ </a:t>
            </a:r>
            <a:r>
              <a:rPr lang="nl-NL" dirty="0" smtClean="0"/>
              <a:t>is een ….. , politieke uitspraak.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i="1" dirty="0" smtClean="0"/>
          </a:p>
          <a:p>
            <a:pPr marL="0" indent="0">
              <a:buNone/>
            </a:pPr>
            <a:r>
              <a:rPr lang="nl-NL" i="1" dirty="0" smtClean="0"/>
              <a:t>‘Ons toelatingsbeleid moet nog strenger’ </a:t>
            </a:r>
            <a:r>
              <a:rPr lang="nl-NL" dirty="0" smtClean="0"/>
              <a:t>is een …… </a:t>
            </a:r>
            <a:r>
              <a:rPr lang="nl-NL" dirty="0"/>
              <a:t>, politieke </a:t>
            </a:r>
            <a:r>
              <a:rPr lang="nl-NL" dirty="0" smtClean="0"/>
              <a:t>uitspraak.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49466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12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i="1" dirty="0" smtClean="0"/>
              <a:t>‘We moeten vluchtelingen blijven helpen’ </a:t>
            </a:r>
            <a:r>
              <a:rPr lang="nl-NL" dirty="0" smtClean="0"/>
              <a:t>is een </a:t>
            </a:r>
            <a:r>
              <a:rPr lang="nl-NL" dirty="0" smtClean="0">
                <a:solidFill>
                  <a:srgbClr val="CC0066"/>
                </a:solidFill>
              </a:rPr>
              <a:t>linkse</a:t>
            </a:r>
            <a:r>
              <a:rPr lang="nl-NL" dirty="0" smtClean="0"/>
              <a:t>, </a:t>
            </a:r>
            <a:r>
              <a:rPr lang="nl-NL" dirty="0"/>
              <a:t>politieke</a:t>
            </a:r>
            <a:r>
              <a:rPr lang="nl-NL" dirty="0" smtClean="0"/>
              <a:t> </a:t>
            </a:r>
            <a:r>
              <a:rPr lang="nl-NL" dirty="0"/>
              <a:t>u</a:t>
            </a:r>
            <a:r>
              <a:rPr lang="nl-NL" dirty="0" smtClean="0"/>
              <a:t>itspraak.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i="1" dirty="0" smtClean="0"/>
          </a:p>
          <a:p>
            <a:pPr marL="0" indent="0">
              <a:buNone/>
            </a:pPr>
            <a:r>
              <a:rPr lang="nl-NL" i="1" dirty="0" smtClean="0"/>
              <a:t>‘Ons toelatingsbeleid moet nog strenger’ </a:t>
            </a:r>
            <a:r>
              <a:rPr lang="nl-NL" dirty="0" smtClean="0"/>
              <a:t>is een </a:t>
            </a:r>
            <a:r>
              <a:rPr lang="nl-NL" dirty="0" smtClean="0">
                <a:solidFill>
                  <a:srgbClr val="CC0066"/>
                </a:solidFill>
              </a:rPr>
              <a:t>rechtse</a:t>
            </a:r>
            <a:r>
              <a:rPr lang="nl-NL" dirty="0" smtClean="0"/>
              <a:t>, </a:t>
            </a:r>
            <a:r>
              <a:rPr lang="nl-NL" dirty="0"/>
              <a:t>politieke</a:t>
            </a:r>
            <a:r>
              <a:rPr lang="nl-NL" dirty="0" smtClean="0"/>
              <a:t> uitspraak.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7747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</a:t>
            </a:r>
            <a:r>
              <a:rPr lang="nl-NL" b="1" dirty="0" smtClean="0"/>
              <a:t>Welk woord hoort op de puntjes?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	Een multiculturele samenleving noemen we ook wel een ……………… samenleving.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</a:t>
            </a:r>
            <a:r>
              <a:rPr lang="nl-NL" b="1" dirty="0" smtClean="0"/>
              <a:t>Welk woord hoort op de puntjes?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	Een multiculturele samenleving noemen we ook wel een </a:t>
            </a:r>
            <a:r>
              <a:rPr lang="nl-NL" dirty="0" smtClean="0">
                <a:solidFill>
                  <a:srgbClr val="CC0066"/>
                </a:solidFill>
              </a:rPr>
              <a:t>pluriforme</a:t>
            </a:r>
            <a:r>
              <a:rPr lang="nl-NL" dirty="0" smtClean="0"/>
              <a:t> samenleving.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Welk woord hoort op de puntjes?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	Een etnische groep is een groep mensen met dezelfde ……………… kenmerken?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Welk woord hoort op de puntjes?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	Een etnische groep is een groep mensen met dezelfde </a:t>
            </a:r>
            <a:r>
              <a:rPr lang="nl-NL" dirty="0" smtClean="0">
                <a:solidFill>
                  <a:srgbClr val="FF0066"/>
                </a:solidFill>
              </a:rPr>
              <a:t>culturele</a:t>
            </a:r>
            <a:r>
              <a:rPr lang="nl-NL" dirty="0" smtClean="0"/>
              <a:t> kenmerken?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In Amerikaanse gevangenissen is er sprake van…</a:t>
            </a:r>
          </a:p>
          <a:p>
            <a:pPr>
              <a:buNone/>
            </a:pPr>
            <a:endParaRPr lang="nl-NL" dirty="0" smtClean="0"/>
          </a:p>
          <a:p>
            <a:pPr marL="514350" indent="-514350">
              <a:buAutoNum type="alphaUcPeriod"/>
            </a:pPr>
            <a:r>
              <a:rPr lang="nl-NL" dirty="0" smtClean="0"/>
              <a:t>Integratie</a:t>
            </a:r>
          </a:p>
          <a:p>
            <a:pPr marL="514350" indent="-514350">
              <a:buAutoNum type="alphaUcPeriod"/>
            </a:pPr>
            <a:r>
              <a:rPr lang="nl-NL" dirty="0" smtClean="0"/>
              <a:t>Assimilatie</a:t>
            </a:r>
          </a:p>
          <a:p>
            <a:pPr marL="514350" indent="-514350">
              <a:buAutoNum type="alphaUcPeriod"/>
            </a:pPr>
            <a:r>
              <a:rPr lang="nl-NL" dirty="0" smtClean="0"/>
              <a:t>Segregatie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In Amerikaanse gevangenissen is er sprake van…</a:t>
            </a:r>
          </a:p>
          <a:p>
            <a:pPr>
              <a:buNone/>
            </a:pPr>
            <a:endParaRPr lang="nl-NL" dirty="0" smtClean="0"/>
          </a:p>
          <a:p>
            <a:pPr marL="514350" indent="-514350">
              <a:buAutoNum type="alphaUcPeriod"/>
            </a:pPr>
            <a:r>
              <a:rPr lang="nl-NL" dirty="0" smtClean="0"/>
              <a:t>Integratie</a:t>
            </a:r>
          </a:p>
          <a:p>
            <a:pPr marL="514350" indent="-514350">
              <a:buAutoNum type="alphaUcPeriod"/>
            </a:pPr>
            <a:r>
              <a:rPr lang="nl-NL" dirty="0" smtClean="0"/>
              <a:t>Assimilatie</a:t>
            </a:r>
          </a:p>
          <a:p>
            <a:pPr marL="514350" indent="-514350">
              <a:buAutoNum type="alphaUcPeriod"/>
            </a:pPr>
            <a:r>
              <a:rPr lang="nl-NL" dirty="0" smtClean="0">
                <a:solidFill>
                  <a:srgbClr val="CC0066"/>
                </a:solidFill>
              </a:rPr>
              <a:t>Segregatie</a:t>
            </a:r>
            <a:endParaRPr lang="nl-NL" dirty="0">
              <a:solidFill>
                <a:srgbClr val="CC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Geert Wilders is een voorstander van</a:t>
            </a:r>
          </a:p>
          <a:p>
            <a:pPr>
              <a:buNone/>
            </a:pPr>
            <a:endParaRPr lang="nl-NL" dirty="0" smtClean="0"/>
          </a:p>
          <a:p>
            <a:pPr marL="514350" indent="-514350">
              <a:buAutoNum type="alphaLcPeriod"/>
            </a:pPr>
            <a:r>
              <a:rPr lang="nl-NL" dirty="0" smtClean="0"/>
              <a:t>Integratie</a:t>
            </a:r>
          </a:p>
          <a:p>
            <a:pPr marL="514350" indent="-514350">
              <a:buAutoNum type="alphaLcPeriod"/>
            </a:pPr>
            <a:r>
              <a:rPr lang="nl-NL" dirty="0" smtClean="0"/>
              <a:t>Assimilatie</a:t>
            </a:r>
          </a:p>
          <a:p>
            <a:pPr marL="514350" indent="-514350">
              <a:buAutoNum type="alphaLcPeriod"/>
            </a:pPr>
            <a:r>
              <a:rPr lang="nl-NL" dirty="0" smtClean="0"/>
              <a:t>Segregatie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ieterij">
  <a:themeElements>
    <a:clrScheme name="Gieterij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Gieterij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ieterij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70</TotalTime>
  <Words>342</Words>
  <Application>Microsoft Office PowerPoint</Application>
  <PresentationFormat>Diavoorstelling (4:3)</PresentationFormat>
  <Paragraphs>126</Paragraphs>
  <Slides>26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26</vt:i4>
      </vt:variant>
    </vt:vector>
  </HeadingPairs>
  <TitlesOfParts>
    <vt:vector size="27" baseType="lpstr">
      <vt:lpstr>Gieterij</vt:lpstr>
      <vt:lpstr>HERHALING</vt:lpstr>
      <vt:lpstr>Dia 2</vt:lpstr>
      <vt:lpstr>Vraag 1</vt:lpstr>
      <vt:lpstr>Vraag 1</vt:lpstr>
      <vt:lpstr>Vraag 2</vt:lpstr>
      <vt:lpstr>Vraag 2</vt:lpstr>
      <vt:lpstr>Vraag 3</vt:lpstr>
      <vt:lpstr>Vraag 3</vt:lpstr>
      <vt:lpstr>Vraag 4</vt:lpstr>
      <vt:lpstr>Vraag 4</vt:lpstr>
      <vt:lpstr>Vraag 5</vt:lpstr>
      <vt:lpstr>Vraag 5</vt:lpstr>
      <vt:lpstr>Vraag 6</vt:lpstr>
      <vt:lpstr>Vraag 6</vt:lpstr>
      <vt:lpstr>Vraag 7</vt:lpstr>
      <vt:lpstr>Vraag 7</vt:lpstr>
      <vt:lpstr>Vraag 8</vt:lpstr>
      <vt:lpstr>Vraag 8</vt:lpstr>
      <vt:lpstr>Vraag 9</vt:lpstr>
      <vt:lpstr>Vraag 9</vt:lpstr>
      <vt:lpstr>Vraag 10</vt:lpstr>
      <vt:lpstr>Vraag 10</vt:lpstr>
      <vt:lpstr>Vraag 11</vt:lpstr>
      <vt:lpstr>Vraag 11</vt:lpstr>
      <vt:lpstr>Vraag 12</vt:lpstr>
      <vt:lpstr>Vraag 12</vt:lpstr>
    </vt:vector>
  </TitlesOfParts>
  <Company>OSG Echnaton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HERHALING</dc:title>
  <dc:creator>Systeembeheer</dc:creator>
  <cp:lastModifiedBy>nkarim</cp:lastModifiedBy>
  <cp:revision>16</cp:revision>
  <dcterms:created xsi:type="dcterms:W3CDTF">2013-12-05T07:48:49Z</dcterms:created>
  <dcterms:modified xsi:type="dcterms:W3CDTF">2013-12-10T08:54:42Z</dcterms:modified>
</cp:coreProperties>
</file>