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  <p:sldId id="263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727" autoAdjust="0"/>
  </p:normalViewPr>
  <p:slideViewPr>
    <p:cSldViewPr>
      <p:cViewPr>
        <p:scale>
          <a:sx n="107" d="100"/>
          <a:sy n="107" d="100"/>
        </p:scale>
        <p:origin x="-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Tijdelijke aanduiding voor afbeelding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nl-N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 op het pictogram als u een afbeelding wilt toevoegen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nd diagonale hoek rechthoek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8F93E73-D10C-4668-8383-07CD2610308F}" type="datetimeFigureOut">
              <a:rPr lang="nl-NL" smtClean="0"/>
              <a:pPr/>
              <a:t>10/01/2014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9877C44-BDC0-4248-BF5C-CF9042D0C7FD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/>
          <a:lstStyle/>
          <a:p>
            <a:r>
              <a:rPr lang="nl-NL" b="1" dirty="0" smtClean="0"/>
              <a:t>HERHALING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4400" dirty="0" smtClean="0">
                <a:solidFill>
                  <a:srgbClr val="7030A0"/>
                </a:solidFill>
              </a:rPr>
              <a:t>Reader </a:t>
            </a:r>
            <a:r>
              <a:rPr lang="nl-NL" sz="4400" dirty="0" smtClean="0">
                <a:solidFill>
                  <a:srgbClr val="7030A0"/>
                </a:solidFill>
              </a:rPr>
              <a:t>Werk</a:t>
            </a:r>
            <a:endParaRPr lang="nl-NL" sz="4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Noem drie belangen van </a:t>
            </a:r>
            <a:r>
              <a:rPr lang="nl-NL" dirty="0" smtClean="0"/>
              <a:t>werkgevers:</a:t>
            </a:r>
          </a:p>
          <a:p>
            <a:pPr>
              <a:buNone/>
            </a:pPr>
            <a:endParaRPr lang="nl-NL" dirty="0"/>
          </a:p>
          <a:p>
            <a:r>
              <a:rPr lang="nl-NL" dirty="0" smtClean="0">
                <a:solidFill>
                  <a:srgbClr val="7030A0"/>
                </a:solidFill>
              </a:rPr>
              <a:t>lage kosten (lonen e.d.)</a:t>
            </a:r>
          </a:p>
          <a:p>
            <a:r>
              <a:rPr lang="nl-NL" dirty="0">
                <a:solidFill>
                  <a:srgbClr val="7030A0"/>
                </a:solidFill>
              </a:rPr>
              <a:t>w</a:t>
            </a:r>
            <a:r>
              <a:rPr lang="nl-NL" dirty="0" smtClean="0">
                <a:solidFill>
                  <a:srgbClr val="7030A0"/>
                </a:solidFill>
              </a:rPr>
              <a:t>einig concurrentie buitenland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ijverige en goed opgeleide werknemers</a:t>
            </a:r>
          </a:p>
          <a:p>
            <a:r>
              <a:rPr lang="nl-NL" dirty="0">
                <a:solidFill>
                  <a:srgbClr val="7030A0"/>
                </a:solidFill>
              </a:rPr>
              <a:t>z</a:t>
            </a:r>
            <a:r>
              <a:rPr lang="nl-NL" dirty="0" smtClean="0">
                <a:solidFill>
                  <a:srgbClr val="7030A0"/>
                </a:solidFill>
              </a:rPr>
              <a:t>o min mogelijk regelgeving</a:t>
            </a:r>
          </a:p>
          <a:p>
            <a:pPr>
              <a:buFontTx/>
              <a:buChar char="-"/>
            </a:pPr>
            <a:endParaRPr lang="nl-NL" dirty="0">
              <a:solidFill>
                <a:srgbClr val="CC0066"/>
              </a:solidFill>
            </a:endParaRPr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Een </a:t>
            </a:r>
            <a:r>
              <a:rPr lang="nl-NL" dirty="0" smtClean="0"/>
              <a:t>CAO is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Een contract over je arbeidsvoorwaarden.</a:t>
            </a: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Een contract met afspraken voor een hele bedrijfstak.</a:t>
            </a:r>
            <a:endParaRPr lang="nl-NL" dirty="0" smtClean="0"/>
          </a:p>
          <a:p>
            <a:pPr marL="514350" indent="-514350">
              <a:buAutoNum type="alphaLcPeriod"/>
            </a:pPr>
            <a:r>
              <a:rPr lang="nl-NL" dirty="0" smtClean="0"/>
              <a:t>Een overleg tussen werkgever en werknemer.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/>
              <a:t>Een CAO is</a:t>
            </a:r>
          </a:p>
          <a:p>
            <a:pPr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/>
              <a:t>Een contract over je arbeidsvoorwaarden.</a:t>
            </a:r>
          </a:p>
          <a:p>
            <a:pPr marL="514350" indent="-514350">
              <a:buAutoNum type="alphaLcPeriod"/>
            </a:pPr>
            <a:r>
              <a:rPr lang="nl-NL" dirty="0">
                <a:solidFill>
                  <a:srgbClr val="7030A0"/>
                </a:solidFill>
              </a:rPr>
              <a:t>Een contract met afspraken voor een hele bedrijfstak.</a:t>
            </a:r>
          </a:p>
          <a:p>
            <a:pPr marL="514350" indent="-514350">
              <a:buAutoNum type="alphaLcPeriod"/>
            </a:pPr>
            <a:r>
              <a:rPr lang="nl-NL" dirty="0"/>
              <a:t>Een overleg tussen werkgever en werknemer.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/>
              <a:t>Vakbonden kunnen op verschillende manieren met werkgevers onderhandelen als praten niet meer werkt. Noem drie van deze manieren.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6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/>
              <a:t>Vakbonden kunnen op verschillende manieren met werkgevers onderhandelen als praten niet meer werkt. Noem drie van deze </a:t>
            </a:r>
            <a:r>
              <a:rPr lang="nl-NL" dirty="0" smtClean="0"/>
              <a:t>manieren: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Stiptheidsacties of prikacties (tijdelijke werkonderbreking).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Naar de rechter stappen.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Staken (helemaal stoppen met werken).</a:t>
            </a:r>
            <a:endParaRPr lang="nl-N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Juist of onjuist?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 smtClean="0"/>
              <a:t>	In Nederland zorgt de overheid voor haar burgers </a:t>
            </a:r>
            <a:r>
              <a:rPr lang="nl-NL" i="1" dirty="0" smtClean="0"/>
              <a:t>van de wieg tot het graf.</a:t>
            </a:r>
            <a:endParaRPr lang="nl-NL" i="1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>
                <a:solidFill>
                  <a:srgbClr val="7030A0"/>
                </a:solidFill>
              </a:rPr>
              <a:t>	Juist </a:t>
            </a:r>
            <a:r>
              <a:rPr lang="nl-NL" dirty="0" smtClean="0"/>
              <a:t>of onjuist?</a:t>
            </a:r>
            <a:endParaRPr lang="nl-NL" dirty="0"/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	In Nederland zorgt de overheid voor haar burgers </a:t>
            </a:r>
            <a:r>
              <a:rPr lang="nl-NL" i="1" dirty="0"/>
              <a:t>van </a:t>
            </a:r>
            <a:r>
              <a:rPr lang="nl-NL" i="1" dirty="0">
                <a:solidFill>
                  <a:srgbClr val="7030A0"/>
                </a:solidFill>
              </a:rPr>
              <a:t>de wieg tot het graf</a:t>
            </a:r>
            <a:r>
              <a:rPr lang="nl-NL" i="1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endParaRPr lang="nl-NL" i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nl-NL" i="1" dirty="0" smtClean="0">
                <a:solidFill>
                  <a:srgbClr val="7030A0"/>
                </a:solidFill>
              </a:rPr>
              <a:t>	‘Nederland is een staat waarin de overheid verantwoordelijk is voor een minimumniveau van bestaanszekerheid van alle burgers.’</a:t>
            </a:r>
          </a:p>
          <a:p>
            <a:pPr>
              <a:buNone/>
            </a:pPr>
            <a:endParaRPr lang="nl-NL" dirty="0">
              <a:solidFill>
                <a:srgbClr val="7030A0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rgbClr val="7030A0"/>
                </a:solidFill>
              </a:rPr>
              <a:t>	Er wordt altijd op een bepaalde manier voor burgers gezorgd. Niemand wordt aan zijn lot overgelaten.</a:t>
            </a:r>
            <a:endParaRPr lang="nl-NL" dirty="0">
              <a:solidFill>
                <a:srgbClr val="7030A0"/>
              </a:solidFill>
            </a:endParaRP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dirty="0"/>
              <a:t>	</a:t>
            </a:r>
          </a:p>
          <a:p>
            <a:pPr>
              <a:buNone/>
            </a:pPr>
            <a:endParaRPr lang="nl-NL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woorden moeten op de puntjes?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Sociale ……… bestaan uit </a:t>
            </a:r>
          </a:p>
          <a:p>
            <a:pPr marL="0" indent="0">
              <a:buNone/>
            </a:pPr>
            <a:r>
              <a:rPr lang="nl-NL" dirty="0"/>
              <a:t>s</a:t>
            </a:r>
            <a:r>
              <a:rPr lang="nl-NL" dirty="0" smtClean="0"/>
              <a:t>ociale verzekeringen en sociale voorzieningen. En sociale ………… bestaan uit werknemersverzekeringen en volksverzekeringen.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woorden moeten op de puntjes?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Sociale </a:t>
            </a:r>
            <a:r>
              <a:rPr lang="nl-NL" dirty="0">
                <a:solidFill>
                  <a:srgbClr val="7030A0"/>
                </a:solidFill>
              </a:rPr>
              <a:t>zekerheid</a:t>
            </a:r>
            <a:r>
              <a:rPr lang="nl-NL" dirty="0"/>
              <a:t> bestaan uit </a:t>
            </a:r>
          </a:p>
          <a:p>
            <a:pPr marL="0" indent="0">
              <a:buNone/>
            </a:pPr>
            <a:r>
              <a:rPr lang="nl-NL" dirty="0"/>
              <a:t>sociale verzekeringen en sociale voorzieningen. En sociale </a:t>
            </a:r>
            <a:r>
              <a:rPr lang="nl-NL" dirty="0">
                <a:solidFill>
                  <a:srgbClr val="7030A0"/>
                </a:solidFill>
              </a:rPr>
              <a:t>verzekeringen</a:t>
            </a:r>
            <a:r>
              <a:rPr lang="nl-NL" dirty="0">
                <a:solidFill>
                  <a:srgbClr val="CC0066"/>
                </a:solidFill>
              </a:rPr>
              <a:t> </a:t>
            </a:r>
            <a:r>
              <a:rPr lang="nl-NL" dirty="0"/>
              <a:t>bestaan uit werknemersverzekeringen en volksverzekeringen.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woorden moeten op de puntjes?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WWB is een sociale voorziening en wordt betaald uit de pot ………. Ook wel ………. </a:t>
            </a:r>
            <a:r>
              <a:rPr lang="nl-NL" dirty="0"/>
              <a:t>g</a:t>
            </a:r>
            <a:r>
              <a:rPr lang="nl-NL" dirty="0" smtClean="0"/>
              <a:t>enoemd.</a:t>
            </a:r>
          </a:p>
          <a:p>
            <a:pPr marL="0" indent="0">
              <a:buNone/>
            </a:pPr>
            <a:r>
              <a:rPr lang="nl-NL" dirty="0" smtClean="0"/>
              <a:t>In de volksmond heet de WWB de ………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916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jdelijke aanduiding voor inhoud 3" descr="quiz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196752"/>
            <a:ext cx="7486339" cy="41923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9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woorden moeten op de puntjes?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 WWB is een sociale voorziening en wordt betaald uit de pot </a:t>
            </a:r>
            <a:r>
              <a:rPr lang="nl-NL" dirty="0" smtClean="0">
                <a:solidFill>
                  <a:srgbClr val="7030A0"/>
                </a:solidFill>
              </a:rPr>
              <a:t>Algemene middelen</a:t>
            </a:r>
            <a:r>
              <a:rPr lang="nl-NL" dirty="0" smtClean="0"/>
              <a:t>. Ook </a:t>
            </a:r>
            <a:r>
              <a:rPr lang="nl-NL" dirty="0"/>
              <a:t>wel </a:t>
            </a:r>
            <a:r>
              <a:rPr lang="nl-NL" dirty="0" smtClean="0">
                <a:solidFill>
                  <a:srgbClr val="7030A0"/>
                </a:solidFill>
              </a:rPr>
              <a:t>belasting(gelden) </a:t>
            </a:r>
            <a:r>
              <a:rPr lang="nl-NL" dirty="0"/>
              <a:t>genoemd.</a:t>
            </a:r>
          </a:p>
          <a:p>
            <a:pPr marL="0" indent="0">
              <a:buNone/>
            </a:pPr>
            <a:r>
              <a:rPr lang="nl-NL" dirty="0"/>
              <a:t>In de volksmond heet de WWB de </a:t>
            </a:r>
            <a:r>
              <a:rPr lang="nl-NL" dirty="0" smtClean="0">
                <a:solidFill>
                  <a:srgbClr val="7030A0"/>
                </a:solidFill>
              </a:rPr>
              <a:t>Bijstand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44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Juist of onjuist?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Kinderbijslag en AOW zijn sociale voorzieningen.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73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10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/>
              <a:t>Juist of </a:t>
            </a:r>
            <a:r>
              <a:rPr lang="nl-NL" dirty="0">
                <a:solidFill>
                  <a:srgbClr val="7030A0"/>
                </a:solidFill>
              </a:rPr>
              <a:t>onjuist</a:t>
            </a:r>
            <a:r>
              <a:rPr lang="nl-NL" dirty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Kinderbijslag en AOW zijn </a:t>
            </a:r>
            <a:r>
              <a:rPr lang="nl-NL" dirty="0" smtClean="0">
                <a:solidFill>
                  <a:srgbClr val="7030A0"/>
                </a:solidFill>
              </a:rPr>
              <a:t>volksverzekeringen</a:t>
            </a:r>
            <a:r>
              <a:rPr lang="nl-NL" dirty="0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04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Waardoor kwam de verzorgingsstaat </a:t>
            </a:r>
            <a:r>
              <a:rPr lang="nl-NL" dirty="0"/>
              <a:t>o</a:t>
            </a:r>
            <a:r>
              <a:rPr lang="nl-NL" dirty="0" smtClean="0"/>
              <a:t>nder druk te staan?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10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Waardoor kwam de verzorgingsstaat onder druk te staan</a:t>
            </a:r>
            <a:r>
              <a:rPr lang="nl-NL" dirty="0" smtClean="0"/>
              <a:t>? </a:t>
            </a:r>
            <a:endParaRPr lang="nl-NL" dirty="0"/>
          </a:p>
          <a:p>
            <a:r>
              <a:rPr lang="nl-NL" dirty="0" smtClean="0">
                <a:solidFill>
                  <a:srgbClr val="7030A0"/>
                </a:solidFill>
              </a:rPr>
              <a:t>Er werden teveel uitkeringen uitgekeerd.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Men maakte te lang gebruik van een uitkering.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Er werd veel misbruik gemaakt.</a:t>
            </a:r>
          </a:p>
          <a:p>
            <a:pPr marL="0" indent="0">
              <a:buNone/>
            </a:pPr>
            <a:endParaRPr lang="nl-NL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6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maatregelen heeft de overheid genomen om de kosten van de verzorgingsstaat te verminderen?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466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Welke maatregelen heeft de overheid genomen om de kosten van de verzorgingsstaat te verminderen</a:t>
            </a:r>
            <a:r>
              <a:rPr lang="nl-NL" dirty="0" smtClean="0"/>
              <a:t>?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Bezuinigen door uitkeringen te verlagen.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Meer controle op misbruik.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Minder uitkeringen, meer verantwoordelijkheid bij burger.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Meer werkgelegenheid creëren.</a:t>
            </a:r>
            <a:endParaRPr lang="nl-NL" dirty="0">
              <a:solidFill>
                <a:srgbClr val="7030A0"/>
              </a:solidFill>
            </a:endParaRP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7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Van welke politieke stroming zijn onderstaande uitspraken?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i="1" dirty="0" smtClean="0"/>
              <a:t>‘De overheid moet pas voor haar burgers zorgen als burgers dat zelf echt niet meer kunnen.’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‘Lage uitkeringen zorgen ervoor dat burgers gestimuleerd worden om zelf een baan te zoeken’.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4393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Onderstaande uitspraken zijn </a:t>
            </a:r>
            <a:r>
              <a:rPr lang="nl-NL" dirty="0" smtClean="0">
                <a:solidFill>
                  <a:srgbClr val="7030A0"/>
                </a:solidFill>
              </a:rPr>
              <a:t>liberale </a:t>
            </a:r>
            <a:r>
              <a:rPr lang="nl-NL" dirty="0" smtClean="0"/>
              <a:t>uitspraken.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i="1" dirty="0"/>
              <a:t>‘De overheid moet pas voor haar burgers zorgen als burgers dat zelf echt niet meer kunnen.’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/>
              <a:t>‘Lage uitkeringen zorgen ervoor dat burgers gestimuleerd worden om zelf een baan te zoeken’.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1036441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b="1" dirty="0" smtClean="0"/>
              <a:t>Noem de drie grote vakcentrales.</a:t>
            </a:r>
            <a:endParaRPr lang="nl-NL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b="1" dirty="0"/>
              <a:t> </a:t>
            </a:r>
            <a:r>
              <a:rPr lang="nl-NL" b="1" dirty="0" smtClean="0"/>
              <a:t>Noem </a:t>
            </a:r>
            <a:r>
              <a:rPr lang="nl-NL" b="1" dirty="0"/>
              <a:t>de drie grote </a:t>
            </a:r>
            <a:r>
              <a:rPr lang="nl-NL" b="1" dirty="0" smtClean="0"/>
              <a:t>vakcentrales:</a:t>
            </a:r>
          </a:p>
          <a:p>
            <a:pPr>
              <a:buNone/>
            </a:pPr>
            <a:endParaRPr lang="nl-NL" b="1" dirty="0"/>
          </a:p>
          <a:p>
            <a:pPr>
              <a:buFontTx/>
              <a:buChar char="-"/>
            </a:pPr>
            <a:r>
              <a:rPr lang="nl-NL" b="1" dirty="0" smtClean="0">
                <a:solidFill>
                  <a:srgbClr val="7030A0"/>
                </a:solidFill>
              </a:rPr>
              <a:t>FNV</a:t>
            </a:r>
          </a:p>
          <a:p>
            <a:pPr>
              <a:buFontTx/>
              <a:buChar char="-"/>
            </a:pPr>
            <a:r>
              <a:rPr lang="nl-NL" b="1" dirty="0" smtClean="0">
                <a:solidFill>
                  <a:srgbClr val="7030A0"/>
                </a:solidFill>
              </a:rPr>
              <a:t>CNV</a:t>
            </a:r>
          </a:p>
          <a:p>
            <a:pPr>
              <a:buFontTx/>
              <a:buChar char="-"/>
            </a:pPr>
            <a:r>
              <a:rPr lang="nl-NL" b="1" dirty="0" smtClean="0">
                <a:solidFill>
                  <a:srgbClr val="7030A0"/>
                </a:solidFill>
              </a:rPr>
              <a:t>Unie MHP</a:t>
            </a:r>
            <a:endParaRPr lang="nl-NL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/>
              <a:t>Welk woord hoort op de puntjes?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</a:p>
          <a:p>
            <a:pPr>
              <a:buNone/>
            </a:pPr>
            <a:r>
              <a:rPr lang="nl-NL" dirty="0"/>
              <a:t>	</a:t>
            </a:r>
            <a:r>
              <a:rPr lang="nl-NL" dirty="0" smtClean="0"/>
              <a:t>Vakbonden zijn organisaties die opkomen voor  de ………. van werknemers.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Welk woord hoort op de puntjes?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	</a:t>
            </a:r>
            <a:r>
              <a:rPr lang="nl-NL" dirty="0"/>
              <a:t>Vakbonden zijn organisaties die opkomen voor  de </a:t>
            </a:r>
            <a:r>
              <a:rPr lang="nl-NL" dirty="0" smtClean="0">
                <a:solidFill>
                  <a:srgbClr val="7030A0"/>
                </a:solidFill>
              </a:rPr>
              <a:t>belangen</a:t>
            </a:r>
            <a:r>
              <a:rPr lang="nl-NL" dirty="0" smtClean="0">
                <a:solidFill>
                  <a:srgbClr val="CC0066"/>
                </a:solidFill>
              </a:rPr>
              <a:t> </a:t>
            </a:r>
            <a:r>
              <a:rPr lang="nl-NL" dirty="0" smtClean="0"/>
              <a:t>van </a:t>
            </a:r>
            <a:r>
              <a:rPr lang="nl-NL" dirty="0"/>
              <a:t>werknemers.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/>
              <a:t>Noem drie belangen van werknemers.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/>
              <a:t>Noem drie belangen van </a:t>
            </a:r>
            <a:r>
              <a:rPr lang="nl-NL" dirty="0" smtClean="0"/>
              <a:t>werknemers:</a:t>
            </a:r>
          </a:p>
          <a:p>
            <a:pPr>
              <a:buNone/>
            </a:pPr>
            <a:endParaRPr lang="nl-NL" dirty="0">
              <a:solidFill>
                <a:srgbClr val="7030A0"/>
              </a:solidFill>
            </a:endParaRPr>
          </a:p>
          <a:p>
            <a:r>
              <a:rPr lang="nl-NL" dirty="0" smtClean="0">
                <a:solidFill>
                  <a:srgbClr val="7030A0"/>
                </a:solidFill>
              </a:rPr>
              <a:t>Werkgelegenheid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Goede arbeidsvoorwaarden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Goede arbeidsomstandigheden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Promotiekansen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Medezeggenschap</a:t>
            </a:r>
          </a:p>
          <a:p>
            <a:r>
              <a:rPr lang="nl-NL" dirty="0" smtClean="0">
                <a:solidFill>
                  <a:srgbClr val="7030A0"/>
                </a:solidFill>
              </a:rPr>
              <a:t>Goede uitkeringen bij ziekte e.d.</a:t>
            </a:r>
            <a:endParaRPr lang="nl-NL" dirty="0">
              <a:solidFill>
                <a:srgbClr val="7030A0"/>
              </a:solidFill>
            </a:endParaRPr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Vraag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Noem drie belangen van werkgevers.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ieterij">
  <a:themeElements>
    <a:clrScheme name="Gieterij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ieterij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ieterij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109</TotalTime>
  <Words>452</Words>
  <Application>Microsoft Office PowerPoint</Application>
  <PresentationFormat>Diavoorstelling (4:3)</PresentationFormat>
  <Paragraphs>134</Paragraphs>
  <Slides>28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Gieterij</vt:lpstr>
      <vt:lpstr>HERHALING</vt:lpstr>
      <vt:lpstr>PowerPoint-presentatie</vt:lpstr>
      <vt:lpstr>Vraag 1</vt:lpstr>
      <vt:lpstr>Vraag 1</vt:lpstr>
      <vt:lpstr>Vraag 2</vt:lpstr>
      <vt:lpstr>Vraag 2</vt:lpstr>
      <vt:lpstr>Vraag 3</vt:lpstr>
      <vt:lpstr>Vraag 3</vt:lpstr>
      <vt:lpstr>Vraag 4</vt:lpstr>
      <vt:lpstr>Vraag 4</vt:lpstr>
      <vt:lpstr>Vraag 5</vt:lpstr>
      <vt:lpstr>Vraag 5</vt:lpstr>
      <vt:lpstr>Vraag 6</vt:lpstr>
      <vt:lpstr>Vraag 6</vt:lpstr>
      <vt:lpstr>Vraag 7</vt:lpstr>
      <vt:lpstr>Vraag 7</vt:lpstr>
      <vt:lpstr>Vraag 8</vt:lpstr>
      <vt:lpstr>Vraag 8</vt:lpstr>
      <vt:lpstr>Vraag 9</vt:lpstr>
      <vt:lpstr>Vraag 9</vt:lpstr>
      <vt:lpstr>Vraag 10</vt:lpstr>
      <vt:lpstr>Vraag 10</vt:lpstr>
      <vt:lpstr>Vraag 11</vt:lpstr>
      <vt:lpstr>Vraag 11</vt:lpstr>
      <vt:lpstr>Vraag 12</vt:lpstr>
      <vt:lpstr>Vraag 12</vt:lpstr>
      <vt:lpstr>Vraag 13</vt:lpstr>
      <vt:lpstr>Vraag 13</vt:lpstr>
    </vt:vector>
  </TitlesOfParts>
  <Company>OSG Echnaton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HERHALING</dc:title>
  <dc:creator>Systeembeheer</dc:creator>
  <cp:lastModifiedBy>nkarim</cp:lastModifiedBy>
  <cp:revision>25</cp:revision>
  <dcterms:created xsi:type="dcterms:W3CDTF">2013-12-05T07:48:49Z</dcterms:created>
  <dcterms:modified xsi:type="dcterms:W3CDTF">2014-01-10T10:45:09Z</dcterms:modified>
</cp:coreProperties>
</file>