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70" r:id="rId9"/>
    <p:sldId id="262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2669-A976-403C-B86E-297F4019DB02}" type="datetimeFigureOut">
              <a:rPr lang="nl-NL" smtClean="0"/>
              <a:pPr/>
              <a:t>11-2-2014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A4E5-01F0-4519-BFAA-E979992BB01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65999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2669-A976-403C-B86E-297F4019DB02}" type="datetimeFigureOut">
              <a:rPr lang="nl-NL" smtClean="0"/>
              <a:pPr/>
              <a:t>11-2-2014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A4E5-01F0-4519-BFAA-E979992BB01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482419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2669-A976-403C-B86E-297F4019DB02}" type="datetimeFigureOut">
              <a:rPr lang="nl-NL" smtClean="0"/>
              <a:pPr/>
              <a:t>11-2-2014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A4E5-01F0-4519-BFAA-E979992BB01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515037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2669-A976-403C-B86E-297F4019DB02}" type="datetimeFigureOut">
              <a:rPr lang="nl-NL" smtClean="0"/>
              <a:pPr/>
              <a:t>11-2-2014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A4E5-01F0-4519-BFAA-E979992BB01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500775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2669-A976-403C-B86E-297F4019DB02}" type="datetimeFigureOut">
              <a:rPr lang="nl-NL" smtClean="0"/>
              <a:pPr/>
              <a:t>11-2-2014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A4E5-01F0-4519-BFAA-E979992BB01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90577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2669-A976-403C-B86E-297F4019DB02}" type="datetimeFigureOut">
              <a:rPr lang="nl-NL" smtClean="0"/>
              <a:pPr/>
              <a:t>11-2-2014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A4E5-01F0-4519-BFAA-E979992BB01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41271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2669-A976-403C-B86E-297F4019DB02}" type="datetimeFigureOut">
              <a:rPr lang="nl-NL" smtClean="0"/>
              <a:pPr/>
              <a:t>11-2-2014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A4E5-01F0-4519-BFAA-E979992BB01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76036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2669-A976-403C-B86E-297F4019DB02}" type="datetimeFigureOut">
              <a:rPr lang="nl-NL" smtClean="0"/>
              <a:pPr/>
              <a:t>11-2-2014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A4E5-01F0-4519-BFAA-E979992BB01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4245893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2669-A976-403C-B86E-297F4019DB02}" type="datetimeFigureOut">
              <a:rPr lang="nl-NL" smtClean="0"/>
              <a:pPr/>
              <a:t>11-2-2014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A4E5-01F0-4519-BFAA-E979992BB01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988772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2669-A976-403C-B86E-297F4019DB02}" type="datetimeFigureOut">
              <a:rPr lang="nl-NL" smtClean="0"/>
              <a:pPr/>
              <a:t>11-2-2014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A4E5-01F0-4519-BFAA-E979992BB01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51716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2669-A976-403C-B86E-297F4019DB02}" type="datetimeFigureOut">
              <a:rPr lang="nl-NL" smtClean="0"/>
              <a:pPr/>
              <a:t>11-2-2014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A4E5-01F0-4519-BFAA-E979992BB01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29148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82669-A976-403C-B86E-297F4019DB02}" type="datetimeFigureOut">
              <a:rPr lang="nl-NL" smtClean="0"/>
              <a:pPr/>
              <a:t>11-2-2014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1A4E5-01F0-4519-BFAA-E979992BB01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81964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itzendinggemist.nl/afleveringen/139651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/>
          <a:lstStyle/>
          <a:p>
            <a:r>
              <a:rPr lang="nl-NL" b="1" dirty="0" smtClean="0"/>
              <a:t>Katern Politiek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b="1" dirty="0" smtClean="0"/>
              <a:t>Paragraaf 9</a:t>
            </a:r>
          </a:p>
          <a:p>
            <a:r>
              <a:rPr lang="nl-NL" b="1" dirty="0" smtClean="0"/>
              <a:t>Politieke besluitvorming</a:t>
            </a:r>
          </a:p>
          <a:p>
            <a:r>
              <a:rPr lang="nl-NL" b="1" dirty="0" smtClean="0"/>
              <a:t>Paragraaf 10</a:t>
            </a:r>
          </a:p>
          <a:p>
            <a:r>
              <a:rPr lang="nl-NL" b="1" dirty="0" smtClean="0"/>
              <a:t>De toekomst van de Nederlandse politiek</a:t>
            </a:r>
            <a:endParaRPr lang="nl-NL" b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1775274" cy="25119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613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Knelpunten in het politieke besluitvormingsproces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De democratie is niet perfect! Werkt ook niet perfect!</a:t>
            </a:r>
          </a:p>
          <a:p>
            <a:pPr marL="0" indent="0">
              <a:buNone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Er is een </a:t>
            </a:r>
            <a:r>
              <a:rPr lang="nl-NL" b="1" dirty="0" smtClean="0"/>
              <a:t>kloof tussen de kiezers en de politici. </a:t>
            </a:r>
            <a:r>
              <a:rPr lang="nl-NL" dirty="0" smtClean="0"/>
              <a:t>Burgers ervaren dat politici niet naar hen luisteren.</a:t>
            </a:r>
          </a:p>
          <a:p>
            <a:pPr marL="514350" indent="-514350">
              <a:buFont typeface="+mj-lt"/>
              <a:buAutoNum type="arabicPeriod"/>
            </a:pPr>
            <a:r>
              <a:rPr lang="nl-NL" b="1" dirty="0" smtClean="0"/>
              <a:t>Europa heeft meer macht </a:t>
            </a:r>
            <a:r>
              <a:rPr lang="nl-NL" dirty="0" smtClean="0"/>
              <a:t>dan de Nederlandse </a:t>
            </a:r>
            <a:r>
              <a:rPr lang="nl-NL" dirty="0"/>
              <a:t>burger. </a:t>
            </a:r>
            <a:r>
              <a:rPr lang="nl-NL" sz="1500" dirty="0"/>
              <a:t>http://www.youtube.com/watch?v=6zZxZsBN7tU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151837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Nog meer knelpunten…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b="1" dirty="0" smtClean="0"/>
              <a:t>Ministers hebben in de praktijk meer macht dan het parlement: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-Bij de uitvoer van wetten, wordt het 	parlement slechts achteraf geïnformeerd 	over bepaalde keuzes.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-Het regeerakkoord bepaalt al erg veel.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131415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Nog meer knelpunten…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2. Soms neemt het parlement beslissingen die ingaan </a:t>
            </a:r>
            <a:r>
              <a:rPr lang="nl-NL" b="1" dirty="0" smtClean="0"/>
              <a:t>tegen de wil van het Nederlandse volk </a:t>
            </a:r>
            <a:r>
              <a:rPr lang="nl-NL" dirty="0" smtClean="0"/>
              <a:t>of komen ze beloftes uit verkiezingstijd niet na.</a:t>
            </a:r>
          </a:p>
          <a:p>
            <a:pPr marL="0" indent="0">
              <a:buNone/>
            </a:pPr>
            <a:r>
              <a:rPr lang="nl-NL" dirty="0" smtClean="0"/>
              <a:t>3. </a:t>
            </a:r>
            <a:r>
              <a:rPr lang="nl-NL" b="1" dirty="0" smtClean="0"/>
              <a:t>Sommige problemen zijn erg moeilijk </a:t>
            </a:r>
            <a:r>
              <a:rPr lang="nl-NL" dirty="0" smtClean="0"/>
              <a:t>om op te lossen bijv. milieu versus economie.</a:t>
            </a:r>
          </a:p>
          <a:p>
            <a:pPr marL="0" indent="0">
              <a:buNone/>
            </a:pPr>
            <a:r>
              <a:rPr lang="nl-NL" dirty="0" smtClean="0"/>
              <a:t>4. De overheid heeft de laatste jaren </a:t>
            </a:r>
            <a:r>
              <a:rPr lang="nl-NL" b="1" dirty="0" smtClean="0"/>
              <a:t>minder geld </a:t>
            </a:r>
            <a:r>
              <a:rPr lang="nl-NL" dirty="0" smtClean="0"/>
              <a:t>om zaken goed te controleren.</a:t>
            </a:r>
          </a:p>
          <a:p>
            <a:pPr marL="0" indent="0">
              <a:buNone/>
            </a:pPr>
            <a:r>
              <a:rPr lang="nl-NL" dirty="0" smtClean="0"/>
              <a:t>5. In Nederland is er sprake van veel </a:t>
            </a:r>
            <a:r>
              <a:rPr lang="nl-NL" b="1" dirty="0" smtClean="0"/>
              <a:t>bureaucratie</a:t>
            </a:r>
            <a:r>
              <a:rPr lang="nl-NL" dirty="0" smtClean="0"/>
              <a:t> (= veel papierwerk).</a:t>
            </a:r>
          </a:p>
        </p:txBody>
      </p:sp>
    </p:spTree>
    <p:extLst>
      <p:ext uri="{BB962C8B-B14F-4D97-AF65-F5344CB8AC3E}">
        <p14:creationId xmlns="" xmlns:p14="http://schemas.microsoft.com/office/powerpoint/2010/main" val="372203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kunnen we doen aan deze knelpunten?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b="1" dirty="0" smtClean="0"/>
              <a:t>Referendum</a:t>
            </a:r>
            <a:r>
              <a:rPr lang="nl-NL" dirty="0" smtClean="0"/>
              <a:t> invoeren, zodat de burgers zich meer betrokken en serieus genomen voelt.</a:t>
            </a:r>
          </a:p>
          <a:p>
            <a:pPr marL="0" indent="0">
              <a:buNone/>
            </a:pPr>
            <a:r>
              <a:rPr lang="nl-NL" dirty="0" smtClean="0"/>
              <a:t>	</a:t>
            </a:r>
            <a:r>
              <a:rPr lang="nl-NL" b="1" dirty="0" smtClean="0"/>
              <a:t>Dit heeft voor- en nadelen:</a:t>
            </a:r>
          </a:p>
          <a:p>
            <a:pPr marL="0" indent="0">
              <a:buNone/>
            </a:pPr>
            <a:r>
              <a:rPr lang="nl-NL" u="sng" dirty="0" smtClean="0"/>
              <a:t>Voor:</a:t>
            </a:r>
          </a:p>
          <a:p>
            <a:pPr marL="0" indent="0">
              <a:buNone/>
            </a:pPr>
            <a:r>
              <a:rPr lang="nl-NL" dirty="0" smtClean="0"/>
              <a:t>Burgers hebben direct invloed en politieke besluiten krijgen meer draagvlak onder de bevolking.</a:t>
            </a:r>
          </a:p>
          <a:p>
            <a:pPr marL="0" indent="0">
              <a:buNone/>
            </a:pPr>
            <a:r>
              <a:rPr lang="nl-NL" u="sng" dirty="0" smtClean="0"/>
              <a:t>Na: </a:t>
            </a:r>
          </a:p>
          <a:p>
            <a:pPr marL="0" indent="0">
              <a:buNone/>
            </a:pPr>
            <a:r>
              <a:rPr lang="nl-NL" dirty="0" smtClean="0"/>
              <a:t>Referenda kosten veel tijd, sommige problemen zijn te ingewikkeld, media hebben veel invloed, keuzes worden te simpel gezien.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94514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kunnen we doen aan deze knelpunten?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2. </a:t>
            </a:r>
            <a:r>
              <a:rPr lang="nl-NL" b="1" dirty="0" smtClean="0"/>
              <a:t>Stemplicht</a:t>
            </a:r>
            <a:r>
              <a:rPr lang="nl-NL" dirty="0" smtClean="0"/>
              <a:t> </a:t>
            </a:r>
            <a:r>
              <a:rPr lang="nl-NL" dirty="0" err="1" smtClean="0"/>
              <a:t>ip.v</a:t>
            </a:r>
            <a:r>
              <a:rPr lang="nl-NL" dirty="0" smtClean="0"/>
              <a:t>. stemrecht.</a:t>
            </a:r>
          </a:p>
          <a:p>
            <a:pPr marL="0" indent="0">
              <a:buNone/>
            </a:pPr>
            <a:r>
              <a:rPr lang="nl-NL" dirty="0" smtClean="0"/>
              <a:t>3. </a:t>
            </a:r>
            <a:r>
              <a:rPr lang="nl-NL" b="1" dirty="0" smtClean="0"/>
              <a:t>Gekozen burgemeester en minister-president.</a:t>
            </a:r>
          </a:p>
          <a:p>
            <a:pPr marL="0" indent="0">
              <a:buNone/>
            </a:pPr>
            <a:r>
              <a:rPr lang="nl-NL" dirty="0" smtClean="0"/>
              <a:t>4. </a:t>
            </a:r>
            <a:r>
              <a:rPr lang="nl-NL" b="1" dirty="0" smtClean="0"/>
              <a:t>Regionale kandidaatstelling.</a:t>
            </a:r>
          </a:p>
          <a:p>
            <a:pPr marL="0" indent="0">
              <a:buNone/>
            </a:pPr>
            <a:r>
              <a:rPr lang="nl-NL" dirty="0" smtClean="0"/>
              <a:t>5. </a:t>
            </a:r>
            <a:r>
              <a:rPr lang="nl-NL" b="1" dirty="0" smtClean="0"/>
              <a:t>Meer bevoegdheden voor het parlement.</a:t>
            </a:r>
          </a:p>
          <a:p>
            <a:pPr marL="0" indent="0">
              <a:buNone/>
            </a:pPr>
            <a:r>
              <a:rPr lang="nl-NL" dirty="0"/>
              <a:t>6</a:t>
            </a:r>
            <a:r>
              <a:rPr lang="nl-NL" dirty="0" smtClean="0"/>
              <a:t>. </a:t>
            </a:r>
            <a:r>
              <a:rPr lang="nl-NL" b="1" dirty="0" smtClean="0"/>
              <a:t>Deregulering</a:t>
            </a:r>
            <a:r>
              <a:rPr lang="nl-NL" dirty="0" smtClean="0"/>
              <a:t> (= officiële regelgeving, wetten en bemoeienissen van de overheid verminderen om bureaucratie tegen te gaan)</a:t>
            </a:r>
          </a:p>
          <a:p>
            <a:pPr marL="0" indent="0">
              <a:buNone/>
            </a:pPr>
            <a:r>
              <a:rPr lang="nl-NL" dirty="0" smtClean="0"/>
              <a:t>7. </a:t>
            </a:r>
            <a:r>
              <a:rPr lang="nl-NL" b="1" dirty="0" smtClean="0"/>
              <a:t>Regelgeving</a:t>
            </a:r>
            <a:r>
              <a:rPr lang="nl-NL" dirty="0" smtClean="0"/>
              <a:t> dichter bij de burger brengen: meer </a:t>
            </a:r>
            <a:r>
              <a:rPr lang="nl-NL" b="1" dirty="0" smtClean="0"/>
              <a:t>op gemeenteniveau</a:t>
            </a:r>
            <a:r>
              <a:rPr lang="nl-NL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348460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nl-NL" sz="3600" b="1" dirty="0" smtClean="0"/>
              <a:t>Media onderzoekt de politiek en overheid en heeft een duidelijke waakhondfunctie!</a:t>
            </a:r>
            <a:endParaRPr lang="nl-NL" sz="36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>
              <a:hlinkClick r:id="rId2"/>
            </a:endParaRPr>
          </a:p>
          <a:p>
            <a:pPr marL="0" indent="0">
              <a:buNone/>
            </a:pPr>
            <a:r>
              <a:rPr lang="nl-NL" dirty="0" smtClean="0">
                <a:hlinkClick r:id="rId2"/>
              </a:rPr>
              <a:t>http</a:t>
            </a:r>
            <a:r>
              <a:rPr lang="nl-NL" dirty="0">
                <a:hlinkClick r:id="rId2"/>
              </a:rPr>
              <a:t>://</a:t>
            </a:r>
            <a:r>
              <a:rPr lang="nl-NL" dirty="0" smtClean="0">
                <a:hlinkClick r:id="rId2"/>
              </a:rPr>
              <a:t>www.uitzendinggemist.nl/afleveringen/1396514</a:t>
            </a:r>
            <a:endParaRPr lang="nl-NL" dirty="0" smtClean="0"/>
          </a:p>
          <a:p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RAMBAM</a:t>
            </a:r>
            <a:r>
              <a:rPr lang="nl-NL" dirty="0" smtClean="0"/>
              <a:t>: Lokportemonnee!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334905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nl-NL" dirty="0" smtClean="0"/>
              <a:t>Paragraaf 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endParaRPr lang="nl-NL" b="1" dirty="0"/>
          </a:p>
          <a:p>
            <a:pPr marL="0" indent="0" algn="ctr">
              <a:buNone/>
            </a:pPr>
            <a:r>
              <a:rPr lang="nl-NL" b="1" dirty="0" smtClean="0"/>
              <a:t>Politieke </a:t>
            </a:r>
            <a:r>
              <a:rPr lang="nl-NL" b="1" dirty="0"/>
              <a:t>besluitvorming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307419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Maatschappelijk probleem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4569371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nl-NL" dirty="0" smtClean="0"/>
              <a:t>Sociaal probleem: situatie die mensen afkeuren</a:t>
            </a:r>
          </a:p>
          <a:p>
            <a:r>
              <a:rPr lang="nl-NL" dirty="0" smtClean="0"/>
              <a:t>Verschillende meningen</a:t>
            </a:r>
          </a:p>
          <a:p>
            <a:r>
              <a:rPr lang="nl-NL" dirty="0" smtClean="0"/>
              <a:t>Veel aandacht van de media</a:t>
            </a:r>
          </a:p>
          <a:p>
            <a:r>
              <a:rPr lang="nl-NL" dirty="0" smtClean="0"/>
              <a:t>De politiek erkent het probleem en bemoeit zich ermee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189761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Politieke besluitvorming in 4 fasen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nl-NL" dirty="0" smtClean="0"/>
              <a:t>Fase 1: wens wordt een politiek probleem</a:t>
            </a:r>
          </a:p>
          <a:p>
            <a:r>
              <a:rPr lang="nl-NL" dirty="0" smtClean="0"/>
              <a:t>Fase 2: bedenken van oplossingen</a:t>
            </a:r>
          </a:p>
          <a:p>
            <a:r>
              <a:rPr lang="nl-NL" dirty="0" smtClean="0"/>
              <a:t>Fase 3: besluit nemen</a:t>
            </a:r>
          </a:p>
          <a:p>
            <a:r>
              <a:rPr lang="nl-NL" dirty="0" smtClean="0"/>
              <a:t>Fase 4: uitvoeren van het besluit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159227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Invloed van pressiegroepen en media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Pressiegroepen: </a:t>
            </a:r>
            <a:r>
              <a:rPr lang="nl-NL" dirty="0" smtClean="0"/>
              <a:t>streven bepaalde belangen na en proberen de politieke besluitvorming te beïnvloeden.</a:t>
            </a:r>
          </a:p>
          <a:p>
            <a:pPr marL="0" indent="0">
              <a:buNone/>
            </a:pPr>
            <a:r>
              <a:rPr lang="nl-NL" u="sng" dirty="0" smtClean="0"/>
              <a:t>Dit doen ze door:</a:t>
            </a:r>
          </a:p>
          <a:p>
            <a:pPr marL="0" indent="0">
              <a:buNone/>
            </a:pPr>
            <a:r>
              <a:rPr lang="nl-NL" dirty="0" smtClean="0"/>
              <a:t>-openlijk actie te voeren</a:t>
            </a:r>
          </a:p>
          <a:p>
            <a:pPr marL="0" indent="0">
              <a:buNone/>
            </a:pPr>
            <a:r>
              <a:rPr lang="nl-NL" dirty="0" smtClean="0"/>
              <a:t>-de publieke opinie (mening) te beïnvloeden</a:t>
            </a:r>
          </a:p>
          <a:p>
            <a:pPr marL="0" indent="0">
              <a:buNone/>
            </a:pPr>
            <a:r>
              <a:rPr lang="nl-NL" dirty="0" smtClean="0"/>
              <a:t>-lobbyen waarmee je steun vraagt voor jouw standpunten bij politieke bestuurders 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60355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Welke </a:t>
            </a:r>
            <a:r>
              <a:rPr lang="nl-NL" dirty="0" err="1" smtClean="0"/>
              <a:t>machtmiddelen</a:t>
            </a:r>
            <a:r>
              <a:rPr lang="nl-NL" dirty="0" smtClean="0"/>
              <a:t> gebruiken pressiegroepen: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Kennis</a:t>
            </a:r>
          </a:p>
          <a:p>
            <a:r>
              <a:rPr lang="nl-NL" dirty="0" smtClean="0"/>
              <a:t>Grootte van de groep</a:t>
            </a:r>
          </a:p>
          <a:p>
            <a:r>
              <a:rPr lang="nl-NL" dirty="0" smtClean="0"/>
              <a:t>Geld</a:t>
            </a:r>
          </a:p>
          <a:p>
            <a:r>
              <a:rPr lang="nl-NL" dirty="0" smtClean="0"/>
              <a:t>De wet (naar de rechter stappen)</a:t>
            </a:r>
          </a:p>
          <a:p>
            <a:r>
              <a:rPr lang="nl-NL" dirty="0" smtClean="0"/>
              <a:t>Media</a:t>
            </a:r>
          </a:p>
          <a:p>
            <a:r>
              <a:rPr lang="nl-NL" dirty="0" smtClean="0"/>
              <a:t>Politici (lobbyen)</a:t>
            </a:r>
          </a:p>
          <a:p>
            <a:r>
              <a:rPr lang="nl-NL" dirty="0" smtClean="0"/>
              <a:t>Charismatische leider</a:t>
            </a:r>
          </a:p>
          <a:p>
            <a:r>
              <a:rPr lang="nl-NL" dirty="0" smtClean="0"/>
              <a:t>Zitting nemen in een bestuur of adviesorgaan (SER)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350419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Hoe kunnen burgers invloed uitoefenen op de politiek?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nl-NL" dirty="0" smtClean="0"/>
              <a:t>Stemmen</a:t>
            </a:r>
          </a:p>
          <a:p>
            <a:r>
              <a:rPr lang="nl-NL" dirty="0" smtClean="0"/>
              <a:t>Lid worden van een politieke partij</a:t>
            </a:r>
          </a:p>
          <a:p>
            <a:r>
              <a:rPr lang="nl-NL" dirty="0" smtClean="0"/>
              <a:t>Persoonlijk contact opnemen met een politicus</a:t>
            </a:r>
          </a:p>
          <a:p>
            <a:r>
              <a:rPr lang="nl-NL" dirty="0" smtClean="0"/>
              <a:t>Gebruik maken van het spreekrecht</a:t>
            </a:r>
          </a:p>
          <a:p>
            <a:r>
              <a:rPr lang="nl-NL" dirty="0" smtClean="0"/>
              <a:t>Referendum (volksraadpleging) aanvragen</a:t>
            </a:r>
          </a:p>
          <a:p>
            <a:r>
              <a:rPr lang="nl-NL" dirty="0" smtClean="0"/>
              <a:t>Lid worden of oprichten van een pressiegroep</a:t>
            </a:r>
          </a:p>
          <a:p>
            <a:r>
              <a:rPr lang="nl-NL" dirty="0" smtClean="0"/>
              <a:t>Demonstreren</a:t>
            </a:r>
          </a:p>
          <a:p>
            <a:r>
              <a:rPr lang="nl-NL" dirty="0" smtClean="0"/>
              <a:t>Handtekeningen verzamelen</a:t>
            </a:r>
          </a:p>
          <a:p>
            <a:r>
              <a:rPr lang="nl-NL" dirty="0" smtClean="0"/>
              <a:t>Media</a:t>
            </a:r>
          </a:p>
          <a:p>
            <a:r>
              <a:rPr lang="nl-NL" dirty="0" smtClean="0"/>
              <a:t>Klacht of bezwaarschrift indienen</a:t>
            </a:r>
          </a:p>
          <a:p>
            <a:r>
              <a:rPr lang="nl-NL" dirty="0" smtClean="0"/>
              <a:t>Nationale Ombudsman inschakelen</a:t>
            </a:r>
          </a:p>
        </p:txBody>
      </p:sp>
    </p:spTree>
    <p:extLst>
      <p:ext uri="{BB962C8B-B14F-4D97-AF65-F5344CB8AC3E}">
        <p14:creationId xmlns="" xmlns:p14="http://schemas.microsoft.com/office/powerpoint/2010/main" val="94896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LET OP: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Vanmiddag om 14.45 </a:t>
            </a:r>
            <a:r>
              <a:rPr lang="nl-NL" dirty="0" err="1" smtClean="0"/>
              <a:t>inhalers</a:t>
            </a:r>
            <a:r>
              <a:rPr lang="nl-NL" dirty="0" smtClean="0"/>
              <a:t> part I (lokaal 244)</a:t>
            </a:r>
          </a:p>
          <a:p>
            <a:endParaRPr lang="nl-NL" dirty="0" smtClean="0"/>
          </a:p>
          <a:p>
            <a:r>
              <a:rPr lang="nl-NL" dirty="0" smtClean="0"/>
              <a:t>Volgende week dinsdag 18/02/2014 Schoolexamen Politiek Par. 1 t/m 10</a:t>
            </a:r>
          </a:p>
          <a:p>
            <a:endParaRPr lang="nl-NL" dirty="0" smtClean="0"/>
          </a:p>
          <a:p>
            <a:r>
              <a:rPr lang="nl-NL" dirty="0" smtClean="0"/>
              <a:t>Blz.126-127 Praktische opdracht. Kiezen uit </a:t>
            </a:r>
            <a:r>
              <a:rPr lang="nl-NL" dirty="0" err="1" smtClean="0"/>
              <a:t>opdr</a:t>
            </a:r>
            <a:r>
              <a:rPr lang="nl-NL" dirty="0" smtClean="0"/>
              <a:t>. 1, 2, 4. Werk individueel, in tweetallen of drietallen. </a:t>
            </a:r>
            <a:r>
              <a:rPr lang="nl-NL" dirty="0" smtClean="0"/>
              <a:t>Inleveren op 7 maart!</a:t>
            </a:r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nl-NL" dirty="0" smtClean="0"/>
              <a:t>Paragraaf 10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 smtClean="0"/>
          </a:p>
          <a:p>
            <a:pPr marL="0" indent="0" algn="ctr">
              <a:buNone/>
            </a:pPr>
            <a:r>
              <a:rPr lang="nl-NL" b="1" dirty="0" smtClean="0"/>
              <a:t>De </a:t>
            </a:r>
            <a:r>
              <a:rPr lang="nl-NL" b="1" dirty="0"/>
              <a:t>toekomst van de Nederlandse politiek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418786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517</Words>
  <Application>Microsoft Office PowerPoint</Application>
  <PresentationFormat>Diavoorstelling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Kantoorthema</vt:lpstr>
      <vt:lpstr>Katern Politiek</vt:lpstr>
      <vt:lpstr>Paragraaf 9</vt:lpstr>
      <vt:lpstr>Maatschappelijk probleem</vt:lpstr>
      <vt:lpstr>Politieke besluitvorming in 4 fasen</vt:lpstr>
      <vt:lpstr>Invloed van pressiegroepen en media</vt:lpstr>
      <vt:lpstr>Welke machtmiddelen gebruiken pressiegroepen:</vt:lpstr>
      <vt:lpstr>Hoe kunnen burgers invloed uitoefenen op de politiek?</vt:lpstr>
      <vt:lpstr>LET OP:</vt:lpstr>
      <vt:lpstr>Paragraaf 10</vt:lpstr>
      <vt:lpstr>Knelpunten in het politieke besluitvormingsproces</vt:lpstr>
      <vt:lpstr>Nog meer knelpunten…</vt:lpstr>
      <vt:lpstr>Nog meer knelpunten…</vt:lpstr>
      <vt:lpstr>Wat kunnen we doen aan deze knelpunten?</vt:lpstr>
      <vt:lpstr>Wat kunnen we doen aan deze knelpunten?</vt:lpstr>
      <vt:lpstr>Media onderzoekt de politiek en overheid en heeft een duidelijke waakhondfunctie!</vt:lpstr>
    </vt:vector>
  </TitlesOfParts>
  <Company>OSG Echnaton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Katern Politiek</dc:title>
  <dc:creator>nkarim</dc:creator>
  <cp:lastModifiedBy>nkarim</cp:lastModifiedBy>
  <cp:revision>20</cp:revision>
  <dcterms:created xsi:type="dcterms:W3CDTF">2014-02-10T08:31:42Z</dcterms:created>
  <dcterms:modified xsi:type="dcterms:W3CDTF">2014-02-11T10:53:34Z</dcterms:modified>
</cp:coreProperties>
</file>