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308" r:id="rId3"/>
    <p:sldId id="309" r:id="rId4"/>
    <p:sldId id="310" r:id="rId5"/>
    <p:sldId id="312" r:id="rId6"/>
    <p:sldId id="311" r:id="rId7"/>
    <p:sldId id="318" r:id="rId8"/>
    <p:sldId id="319" r:id="rId9"/>
    <p:sldId id="320" r:id="rId10"/>
    <p:sldId id="321" r:id="rId11"/>
    <p:sldId id="313" r:id="rId12"/>
    <p:sldId id="314" r:id="rId13"/>
    <p:sldId id="315" r:id="rId14"/>
    <p:sldId id="316" r:id="rId15"/>
    <p:sldId id="31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324" y="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E33BD2-3C2E-487A-9F69-3222F3CE97A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C808917-B662-4351-930D-2284D709F629}">
      <dgm:prSet/>
      <dgm:spPr/>
      <dgm:t>
        <a:bodyPr/>
        <a:lstStyle/>
        <a:p>
          <a:r>
            <a:rPr lang="en-US"/>
            <a:t>Doel is om met deze wet het omroepbestel een bijdrage te leveren aan de ontwikkeling van de samenleving. </a:t>
          </a:r>
        </a:p>
      </dgm:t>
    </dgm:pt>
    <dgm:pt modelId="{CE2E881F-17F8-484D-98A4-B656327A750F}" type="parTrans" cxnId="{8E6EB2FA-4538-4AFA-9AF2-1511F839C570}">
      <dgm:prSet/>
      <dgm:spPr/>
      <dgm:t>
        <a:bodyPr/>
        <a:lstStyle/>
        <a:p>
          <a:endParaRPr lang="en-US"/>
        </a:p>
      </dgm:t>
    </dgm:pt>
    <dgm:pt modelId="{F0EA1CF4-05F9-403A-B801-C1568EA0E2ED}" type="sibTrans" cxnId="{8E6EB2FA-4538-4AFA-9AF2-1511F839C570}">
      <dgm:prSet/>
      <dgm:spPr/>
      <dgm:t>
        <a:bodyPr/>
        <a:lstStyle/>
        <a:p>
          <a:endParaRPr lang="en-US"/>
        </a:p>
      </dgm:t>
    </dgm:pt>
    <dgm:pt modelId="{84B9DB7F-46B7-4DF2-8568-C1E229F7B6D2}">
      <dgm:prSet/>
      <dgm:spPr/>
      <dgm:t>
        <a:bodyPr/>
        <a:lstStyle/>
        <a:p>
          <a:r>
            <a:rPr lang="en-US"/>
            <a:t>Het einddoel is dat mensen ondanks de culturele verschillen in de samenleving, elkaar begrijpen en verdraagzaam zijn naar elkaar.</a:t>
          </a:r>
        </a:p>
      </dgm:t>
    </dgm:pt>
    <dgm:pt modelId="{6C88A426-353D-4AD8-81C9-C038D22C7A95}" type="parTrans" cxnId="{110F5948-82FF-4574-991F-9EAF6613BEBF}">
      <dgm:prSet/>
      <dgm:spPr/>
      <dgm:t>
        <a:bodyPr/>
        <a:lstStyle/>
        <a:p>
          <a:endParaRPr lang="en-US"/>
        </a:p>
      </dgm:t>
    </dgm:pt>
    <dgm:pt modelId="{B904972E-7FC6-4E4A-9B70-CD2E35814A0F}" type="sibTrans" cxnId="{110F5948-82FF-4574-991F-9EAF6613BEBF}">
      <dgm:prSet/>
      <dgm:spPr/>
      <dgm:t>
        <a:bodyPr/>
        <a:lstStyle/>
        <a:p>
          <a:endParaRPr lang="en-US"/>
        </a:p>
      </dgm:t>
    </dgm:pt>
    <dgm:pt modelId="{67FEB090-50AA-4AC1-8DC9-E6207A454549}">
      <dgm:prSet/>
      <dgm:spPr/>
      <dgm:t>
        <a:bodyPr/>
        <a:lstStyle/>
        <a:p>
          <a:r>
            <a:rPr lang="en-US" u="sng"/>
            <a:t>Samengevat:</a:t>
          </a:r>
          <a:endParaRPr lang="en-US"/>
        </a:p>
      </dgm:t>
    </dgm:pt>
    <dgm:pt modelId="{58F92748-5BD3-4939-98D2-1698CCC4ACDD}" type="parTrans" cxnId="{83BEB866-A918-4DA7-AEFD-6327B5197D5F}">
      <dgm:prSet/>
      <dgm:spPr/>
      <dgm:t>
        <a:bodyPr/>
        <a:lstStyle/>
        <a:p>
          <a:endParaRPr lang="en-US"/>
        </a:p>
      </dgm:t>
    </dgm:pt>
    <dgm:pt modelId="{1B5CF58C-6A32-4EE8-910E-BCB8DA49B52F}" type="sibTrans" cxnId="{83BEB866-A918-4DA7-AEFD-6327B5197D5F}">
      <dgm:prSet/>
      <dgm:spPr/>
      <dgm:t>
        <a:bodyPr/>
        <a:lstStyle/>
        <a:p>
          <a:endParaRPr lang="en-US"/>
        </a:p>
      </dgm:t>
    </dgm:pt>
    <dgm:pt modelId="{F8B13408-1E37-4C94-981B-C2C3C6627E93}">
      <dgm:prSet/>
      <dgm:spPr/>
      <dgm:t>
        <a:bodyPr/>
        <a:lstStyle/>
        <a:p>
          <a:r>
            <a:rPr lang="en-US"/>
            <a:t>Publieke omroepen moeten een betrouwbare bron van informatie zijn</a:t>
          </a:r>
        </a:p>
      </dgm:t>
    </dgm:pt>
    <dgm:pt modelId="{0DEAD893-FCB1-4127-B6CA-17B892567901}" type="parTrans" cxnId="{460B6822-B712-467B-B0D7-A83C8372304F}">
      <dgm:prSet/>
      <dgm:spPr/>
      <dgm:t>
        <a:bodyPr/>
        <a:lstStyle/>
        <a:p>
          <a:endParaRPr lang="en-US"/>
        </a:p>
      </dgm:t>
    </dgm:pt>
    <dgm:pt modelId="{D4738869-AEA6-47E8-85F7-4B03D556DA40}" type="sibTrans" cxnId="{460B6822-B712-467B-B0D7-A83C8372304F}">
      <dgm:prSet/>
      <dgm:spPr/>
      <dgm:t>
        <a:bodyPr/>
        <a:lstStyle/>
        <a:p>
          <a:endParaRPr lang="en-US"/>
        </a:p>
      </dgm:t>
    </dgm:pt>
    <dgm:pt modelId="{BC961065-059E-467A-B4A2-6B2392181FED}">
      <dgm:prSet/>
      <dgm:spPr/>
      <dgm:t>
        <a:bodyPr/>
        <a:lstStyle/>
        <a:p>
          <a:r>
            <a:rPr lang="en-US"/>
            <a:t>Publieke omroepen moeten een pluriform aanbod hebben</a:t>
          </a:r>
        </a:p>
      </dgm:t>
    </dgm:pt>
    <dgm:pt modelId="{8B174366-68B3-49E3-A4DF-A6EE98D69D13}" type="parTrans" cxnId="{C4132907-F5DC-400D-B112-817F2F046BA1}">
      <dgm:prSet/>
      <dgm:spPr/>
      <dgm:t>
        <a:bodyPr/>
        <a:lstStyle/>
        <a:p>
          <a:endParaRPr lang="en-US"/>
        </a:p>
      </dgm:t>
    </dgm:pt>
    <dgm:pt modelId="{D1B82959-61D5-423E-AF05-511A85BDCD52}" type="sibTrans" cxnId="{C4132907-F5DC-400D-B112-817F2F046BA1}">
      <dgm:prSet/>
      <dgm:spPr/>
      <dgm:t>
        <a:bodyPr/>
        <a:lstStyle/>
        <a:p>
          <a:endParaRPr lang="en-US"/>
        </a:p>
      </dgm:t>
    </dgm:pt>
    <dgm:pt modelId="{283802E4-FB70-4ACE-96A7-9026F341749D}" type="pres">
      <dgm:prSet presAssocID="{7FE33BD2-3C2E-487A-9F69-3222F3CE97A4}" presName="linear" presStyleCnt="0">
        <dgm:presLayoutVars>
          <dgm:animLvl val="lvl"/>
          <dgm:resizeHandles val="exact"/>
        </dgm:presLayoutVars>
      </dgm:prSet>
      <dgm:spPr/>
    </dgm:pt>
    <dgm:pt modelId="{34BF2BB5-F831-4E24-AF9D-BAFD55DE3FC0}" type="pres">
      <dgm:prSet presAssocID="{2C808917-B662-4351-930D-2284D709F62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F8F83527-2447-4237-B468-6EFDFFD4B4E0}" type="pres">
      <dgm:prSet presAssocID="{F0EA1CF4-05F9-403A-B801-C1568EA0E2ED}" presName="spacer" presStyleCnt="0"/>
      <dgm:spPr/>
    </dgm:pt>
    <dgm:pt modelId="{97961DFA-D9B2-41E2-BCF6-989807A7AB74}" type="pres">
      <dgm:prSet presAssocID="{84B9DB7F-46B7-4DF2-8568-C1E229F7B6D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6AAE0DCE-3D33-4BC4-BA8E-60A66D506882}" type="pres">
      <dgm:prSet presAssocID="{B904972E-7FC6-4E4A-9B70-CD2E35814A0F}" presName="spacer" presStyleCnt="0"/>
      <dgm:spPr/>
    </dgm:pt>
    <dgm:pt modelId="{5AD76893-9E59-4AD1-BA67-F8166A3993DC}" type="pres">
      <dgm:prSet presAssocID="{67FEB090-50AA-4AC1-8DC9-E6207A454549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22009A51-A3C9-47E1-BD54-B8EF219F83B7}" type="pres">
      <dgm:prSet presAssocID="{1B5CF58C-6A32-4EE8-910E-BCB8DA49B52F}" presName="spacer" presStyleCnt="0"/>
      <dgm:spPr/>
    </dgm:pt>
    <dgm:pt modelId="{E94D769D-F412-4B66-BFDE-EFD37BB2BED4}" type="pres">
      <dgm:prSet presAssocID="{F8B13408-1E37-4C94-981B-C2C3C6627E93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C04E3A98-7182-4CB0-BB76-1612B7E92C1E}" type="pres">
      <dgm:prSet presAssocID="{D4738869-AEA6-47E8-85F7-4B03D556DA40}" presName="spacer" presStyleCnt="0"/>
      <dgm:spPr/>
    </dgm:pt>
    <dgm:pt modelId="{E2837346-1378-44D8-87AE-9080B323D6B1}" type="pres">
      <dgm:prSet presAssocID="{BC961065-059E-467A-B4A2-6B2392181FED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C4132907-F5DC-400D-B112-817F2F046BA1}" srcId="{7FE33BD2-3C2E-487A-9F69-3222F3CE97A4}" destId="{BC961065-059E-467A-B4A2-6B2392181FED}" srcOrd="4" destOrd="0" parTransId="{8B174366-68B3-49E3-A4DF-A6EE98D69D13}" sibTransId="{D1B82959-61D5-423E-AF05-511A85BDCD52}"/>
    <dgm:cxn modelId="{460B6822-B712-467B-B0D7-A83C8372304F}" srcId="{7FE33BD2-3C2E-487A-9F69-3222F3CE97A4}" destId="{F8B13408-1E37-4C94-981B-C2C3C6627E93}" srcOrd="3" destOrd="0" parTransId="{0DEAD893-FCB1-4127-B6CA-17B892567901}" sibTransId="{D4738869-AEA6-47E8-85F7-4B03D556DA40}"/>
    <dgm:cxn modelId="{83BEB866-A918-4DA7-AEFD-6327B5197D5F}" srcId="{7FE33BD2-3C2E-487A-9F69-3222F3CE97A4}" destId="{67FEB090-50AA-4AC1-8DC9-E6207A454549}" srcOrd="2" destOrd="0" parTransId="{58F92748-5BD3-4939-98D2-1698CCC4ACDD}" sibTransId="{1B5CF58C-6A32-4EE8-910E-BCB8DA49B52F}"/>
    <dgm:cxn modelId="{110F5948-82FF-4574-991F-9EAF6613BEBF}" srcId="{7FE33BD2-3C2E-487A-9F69-3222F3CE97A4}" destId="{84B9DB7F-46B7-4DF2-8568-C1E229F7B6D2}" srcOrd="1" destOrd="0" parTransId="{6C88A426-353D-4AD8-81C9-C038D22C7A95}" sibTransId="{B904972E-7FC6-4E4A-9B70-CD2E35814A0F}"/>
    <dgm:cxn modelId="{5A0B7584-2586-4B2E-8A4E-67EB520EB2F8}" type="presOf" srcId="{84B9DB7F-46B7-4DF2-8568-C1E229F7B6D2}" destId="{97961DFA-D9B2-41E2-BCF6-989807A7AB74}" srcOrd="0" destOrd="0" presId="urn:microsoft.com/office/officeart/2005/8/layout/vList2"/>
    <dgm:cxn modelId="{9E538E95-4E74-46FB-A149-67FB7C03D701}" type="presOf" srcId="{2C808917-B662-4351-930D-2284D709F629}" destId="{34BF2BB5-F831-4E24-AF9D-BAFD55DE3FC0}" srcOrd="0" destOrd="0" presId="urn:microsoft.com/office/officeart/2005/8/layout/vList2"/>
    <dgm:cxn modelId="{046C5ADA-9B42-45B0-81B3-DF04EE275E12}" type="presOf" srcId="{F8B13408-1E37-4C94-981B-C2C3C6627E93}" destId="{E94D769D-F412-4B66-BFDE-EFD37BB2BED4}" srcOrd="0" destOrd="0" presId="urn:microsoft.com/office/officeart/2005/8/layout/vList2"/>
    <dgm:cxn modelId="{110DCFE5-34A8-4E83-9C27-C86E4D1588B1}" type="presOf" srcId="{67FEB090-50AA-4AC1-8DC9-E6207A454549}" destId="{5AD76893-9E59-4AD1-BA67-F8166A3993DC}" srcOrd="0" destOrd="0" presId="urn:microsoft.com/office/officeart/2005/8/layout/vList2"/>
    <dgm:cxn modelId="{37D998E8-D6CB-4D53-BA70-DE5CF36F98F2}" type="presOf" srcId="{BC961065-059E-467A-B4A2-6B2392181FED}" destId="{E2837346-1378-44D8-87AE-9080B323D6B1}" srcOrd="0" destOrd="0" presId="urn:microsoft.com/office/officeart/2005/8/layout/vList2"/>
    <dgm:cxn modelId="{B74E56F8-FDF4-4A83-84CD-568057AC3FF2}" type="presOf" srcId="{7FE33BD2-3C2E-487A-9F69-3222F3CE97A4}" destId="{283802E4-FB70-4ACE-96A7-9026F341749D}" srcOrd="0" destOrd="0" presId="urn:microsoft.com/office/officeart/2005/8/layout/vList2"/>
    <dgm:cxn modelId="{8E6EB2FA-4538-4AFA-9AF2-1511F839C570}" srcId="{7FE33BD2-3C2E-487A-9F69-3222F3CE97A4}" destId="{2C808917-B662-4351-930D-2284D709F629}" srcOrd="0" destOrd="0" parTransId="{CE2E881F-17F8-484D-98A4-B656327A750F}" sibTransId="{F0EA1CF4-05F9-403A-B801-C1568EA0E2ED}"/>
    <dgm:cxn modelId="{27B8C234-CD6F-48D9-BF40-DE02EC53D904}" type="presParOf" srcId="{283802E4-FB70-4ACE-96A7-9026F341749D}" destId="{34BF2BB5-F831-4E24-AF9D-BAFD55DE3FC0}" srcOrd="0" destOrd="0" presId="urn:microsoft.com/office/officeart/2005/8/layout/vList2"/>
    <dgm:cxn modelId="{BA80F13C-E4D4-4389-A1CE-E6D929BC8B57}" type="presParOf" srcId="{283802E4-FB70-4ACE-96A7-9026F341749D}" destId="{F8F83527-2447-4237-B468-6EFDFFD4B4E0}" srcOrd="1" destOrd="0" presId="urn:microsoft.com/office/officeart/2005/8/layout/vList2"/>
    <dgm:cxn modelId="{EFDCA147-8C04-4B0F-AD1F-BBE62562CEAA}" type="presParOf" srcId="{283802E4-FB70-4ACE-96A7-9026F341749D}" destId="{97961DFA-D9B2-41E2-BCF6-989807A7AB74}" srcOrd="2" destOrd="0" presId="urn:microsoft.com/office/officeart/2005/8/layout/vList2"/>
    <dgm:cxn modelId="{A29E91A0-6F89-47B0-8EA7-A67E8C18B11D}" type="presParOf" srcId="{283802E4-FB70-4ACE-96A7-9026F341749D}" destId="{6AAE0DCE-3D33-4BC4-BA8E-60A66D506882}" srcOrd="3" destOrd="0" presId="urn:microsoft.com/office/officeart/2005/8/layout/vList2"/>
    <dgm:cxn modelId="{199896D6-0C9B-4B25-8129-D486027CC7D5}" type="presParOf" srcId="{283802E4-FB70-4ACE-96A7-9026F341749D}" destId="{5AD76893-9E59-4AD1-BA67-F8166A3993DC}" srcOrd="4" destOrd="0" presId="urn:microsoft.com/office/officeart/2005/8/layout/vList2"/>
    <dgm:cxn modelId="{73FF74AA-66DE-47B6-824B-20BABBE6F688}" type="presParOf" srcId="{283802E4-FB70-4ACE-96A7-9026F341749D}" destId="{22009A51-A3C9-47E1-BD54-B8EF219F83B7}" srcOrd="5" destOrd="0" presId="urn:microsoft.com/office/officeart/2005/8/layout/vList2"/>
    <dgm:cxn modelId="{C6AFFD0B-DEF0-456E-8DDD-D1C26F1BC5F7}" type="presParOf" srcId="{283802E4-FB70-4ACE-96A7-9026F341749D}" destId="{E94D769D-F412-4B66-BFDE-EFD37BB2BED4}" srcOrd="6" destOrd="0" presId="urn:microsoft.com/office/officeart/2005/8/layout/vList2"/>
    <dgm:cxn modelId="{C43D622F-903B-490C-ABE5-812AD2784A1C}" type="presParOf" srcId="{283802E4-FB70-4ACE-96A7-9026F341749D}" destId="{C04E3A98-7182-4CB0-BB76-1612B7E92C1E}" srcOrd="7" destOrd="0" presId="urn:microsoft.com/office/officeart/2005/8/layout/vList2"/>
    <dgm:cxn modelId="{1610016F-E481-4F85-A04E-A437877F1FF7}" type="presParOf" srcId="{283802E4-FB70-4ACE-96A7-9026F341749D}" destId="{E2837346-1378-44D8-87AE-9080B323D6B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177245-1176-4953-8E7E-CA5BB208C1C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2DF4844-E44F-4C99-97FD-AF9D898A6E62}">
      <dgm:prSet/>
      <dgm:spPr/>
      <dgm:t>
        <a:bodyPr/>
        <a:lstStyle/>
        <a:p>
          <a:r>
            <a:rPr lang="en-US"/>
            <a:t>Max 15% van zendtijd aan reclama besteden</a:t>
          </a:r>
        </a:p>
      </dgm:t>
    </dgm:pt>
    <dgm:pt modelId="{7E49235A-5C7A-47A0-8B0D-06F78F31613E}" type="parTrans" cxnId="{AD0A3359-1137-4147-AF49-5B760EB88E6F}">
      <dgm:prSet/>
      <dgm:spPr/>
      <dgm:t>
        <a:bodyPr/>
        <a:lstStyle/>
        <a:p>
          <a:endParaRPr lang="en-US"/>
        </a:p>
      </dgm:t>
    </dgm:pt>
    <dgm:pt modelId="{CE3ECF62-F577-46CA-9266-21A3F725DBB8}" type="sibTrans" cxnId="{AD0A3359-1137-4147-AF49-5B760EB88E6F}">
      <dgm:prSet/>
      <dgm:spPr/>
      <dgm:t>
        <a:bodyPr/>
        <a:lstStyle/>
        <a:p>
          <a:endParaRPr lang="en-US"/>
        </a:p>
      </dgm:t>
    </dgm:pt>
    <dgm:pt modelId="{D1BCEF07-A5FB-46E5-9F77-6FE217EE2AB7}">
      <dgm:prSet/>
      <dgm:spPr/>
      <dgm:t>
        <a:bodyPr/>
        <a:lstStyle/>
        <a:p>
          <a:r>
            <a:rPr lang="en-US"/>
            <a:t>Sluikreclame is verboden, sponsoring mag wel: Dit programma is mede mogelijk gemaakt door: …. Naam van het bedrijf</a:t>
          </a:r>
        </a:p>
      </dgm:t>
    </dgm:pt>
    <dgm:pt modelId="{8D8A17D2-C29F-42E2-8726-C9E454353879}" type="parTrans" cxnId="{A19BE3B9-A17F-45BE-8743-26F8503E4448}">
      <dgm:prSet/>
      <dgm:spPr/>
      <dgm:t>
        <a:bodyPr/>
        <a:lstStyle/>
        <a:p>
          <a:endParaRPr lang="en-US"/>
        </a:p>
      </dgm:t>
    </dgm:pt>
    <dgm:pt modelId="{7A92AB18-E375-42C7-BCE7-24C47F91E147}" type="sibTrans" cxnId="{A19BE3B9-A17F-45BE-8743-26F8503E4448}">
      <dgm:prSet/>
      <dgm:spPr/>
      <dgm:t>
        <a:bodyPr/>
        <a:lstStyle/>
        <a:p>
          <a:endParaRPr lang="en-US"/>
        </a:p>
      </dgm:t>
    </dgm:pt>
    <dgm:pt modelId="{D17A9B01-6DA7-45F9-B1BE-6F0B2D27D960}" type="pres">
      <dgm:prSet presAssocID="{43177245-1176-4953-8E7E-CA5BB208C1C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3622D63-551E-4C0C-A6D3-5A3FDCBB7190}" type="pres">
      <dgm:prSet presAssocID="{E2DF4844-E44F-4C99-97FD-AF9D898A6E62}" presName="hierRoot1" presStyleCnt="0"/>
      <dgm:spPr/>
    </dgm:pt>
    <dgm:pt modelId="{56589CDD-4E27-43F2-9C1F-17242B4676B3}" type="pres">
      <dgm:prSet presAssocID="{E2DF4844-E44F-4C99-97FD-AF9D898A6E62}" presName="composite" presStyleCnt="0"/>
      <dgm:spPr/>
    </dgm:pt>
    <dgm:pt modelId="{076776A9-8075-426B-BF18-5F0A04D4734D}" type="pres">
      <dgm:prSet presAssocID="{E2DF4844-E44F-4C99-97FD-AF9D898A6E62}" presName="background" presStyleLbl="node0" presStyleIdx="0" presStyleCnt="2"/>
      <dgm:spPr/>
    </dgm:pt>
    <dgm:pt modelId="{671790C5-A829-4D2E-A249-77682944D284}" type="pres">
      <dgm:prSet presAssocID="{E2DF4844-E44F-4C99-97FD-AF9D898A6E62}" presName="text" presStyleLbl="fgAcc0" presStyleIdx="0" presStyleCnt="2">
        <dgm:presLayoutVars>
          <dgm:chPref val="3"/>
        </dgm:presLayoutVars>
      </dgm:prSet>
      <dgm:spPr/>
    </dgm:pt>
    <dgm:pt modelId="{065DA95F-E20C-4DDC-993F-55A507BFAF19}" type="pres">
      <dgm:prSet presAssocID="{E2DF4844-E44F-4C99-97FD-AF9D898A6E62}" presName="hierChild2" presStyleCnt="0"/>
      <dgm:spPr/>
    </dgm:pt>
    <dgm:pt modelId="{C09F67F8-62D5-4FAD-A820-B80E917CAA41}" type="pres">
      <dgm:prSet presAssocID="{D1BCEF07-A5FB-46E5-9F77-6FE217EE2AB7}" presName="hierRoot1" presStyleCnt="0"/>
      <dgm:spPr/>
    </dgm:pt>
    <dgm:pt modelId="{B11A619E-09A1-4A68-B43B-830F72A4D82A}" type="pres">
      <dgm:prSet presAssocID="{D1BCEF07-A5FB-46E5-9F77-6FE217EE2AB7}" presName="composite" presStyleCnt="0"/>
      <dgm:spPr/>
    </dgm:pt>
    <dgm:pt modelId="{040384AB-3E00-4F82-801B-1B8926509924}" type="pres">
      <dgm:prSet presAssocID="{D1BCEF07-A5FB-46E5-9F77-6FE217EE2AB7}" presName="background" presStyleLbl="node0" presStyleIdx="1" presStyleCnt="2"/>
      <dgm:spPr/>
    </dgm:pt>
    <dgm:pt modelId="{A9302C29-B1C8-464B-8B62-67ACD8933C0B}" type="pres">
      <dgm:prSet presAssocID="{D1BCEF07-A5FB-46E5-9F77-6FE217EE2AB7}" presName="text" presStyleLbl="fgAcc0" presStyleIdx="1" presStyleCnt="2">
        <dgm:presLayoutVars>
          <dgm:chPref val="3"/>
        </dgm:presLayoutVars>
      </dgm:prSet>
      <dgm:spPr/>
    </dgm:pt>
    <dgm:pt modelId="{1AAB166A-0C20-4125-BF2A-D32DA6F625ED}" type="pres">
      <dgm:prSet presAssocID="{D1BCEF07-A5FB-46E5-9F77-6FE217EE2AB7}" presName="hierChild2" presStyleCnt="0"/>
      <dgm:spPr/>
    </dgm:pt>
  </dgm:ptLst>
  <dgm:cxnLst>
    <dgm:cxn modelId="{FA6F0B5D-14EF-48FD-8F12-684095816836}" type="presOf" srcId="{D1BCEF07-A5FB-46E5-9F77-6FE217EE2AB7}" destId="{A9302C29-B1C8-464B-8B62-67ACD8933C0B}" srcOrd="0" destOrd="0" presId="urn:microsoft.com/office/officeart/2005/8/layout/hierarchy1"/>
    <dgm:cxn modelId="{AD0A3359-1137-4147-AF49-5B760EB88E6F}" srcId="{43177245-1176-4953-8E7E-CA5BB208C1C6}" destId="{E2DF4844-E44F-4C99-97FD-AF9D898A6E62}" srcOrd="0" destOrd="0" parTransId="{7E49235A-5C7A-47A0-8B0D-06F78F31613E}" sibTransId="{CE3ECF62-F577-46CA-9266-21A3F725DBB8}"/>
    <dgm:cxn modelId="{10B4DE8F-A2BB-4E59-A7AE-A79B1BBE617B}" type="presOf" srcId="{43177245-1176-4953-8E7E-CA5BB208C1C6}" destId="{D17A9B01-6DA7-45F9-B1BE-6F0B2D27D960}" srcOrd="0" destOrd="0" presId="urn:microsoft.com/office/officeart/2005/8/layout/hierarchy1"/>
    <dgm:cxn modelId="{A19BE3B9-A17F-45BE-8743-26F8503E4448}" srcId="{43177245-1176-4953-8E7E-CA5BB208C1C6}" destId="{D1BCEF07-A5FB-46E5-9F77-6FE217EE2AB7}" srcOrd="1" destOrd="0" parTransId="{8D8A17D2-C29F-42E2-8726-C9E454353879}" sibTransId="{7A92AB18-E375-42C7-BCE7-24C47F91E147}"/>
    <dgm:cxn modelId="{201038C3-614E-4699-9C4F-AF654F06C3E3}" type="presOf" srcId="{E2DF4844-E44F-4C99-97FD-AF9D898A6E62}" destId="{671790C5-A829-4D2E-A249-77682944D284}" srcOrd="0" destOrd="0" presId="urn:microsoft.com/office/officeart/2005/8/layout/hierarchy1"/>
    <dgm:cxn modelId="{AF0B37A5-E6AF-4E8C-92D1-8C8DC464C69C}" type="presParOf" srcId="{D17A9B01-6DA7-45F9-B1BE-6F0B2D27D960}" destId="{D3622D63-551E-4C0C-A6D3-5A3FDCBB7190}" srcOrd="0" destOrd="0" presId="urn:microsoft.com/office/officeart/2005/8/layout/hierarchy1"/>
    <dgm:cxn modelId="{9BFA49BC-981E-4383-9F6E-09247A97C644}" type="presParOf" srcId="{D3622D63-551E-4C0C-A6D3-5A3FDCBB7190}" destId="{56589CDD-4E27-43F2-9C1F-17242B4676B3}" srcOrd="0" destOrd="0" presId="urn:microsoft.com/office/officeart/2005/8/layout/hierarchy1"/>
    <dgm:cxn modelId="{AF44F897-2A0C-4944-AD9A-A0884683EAA6}" type="presParOf" srcId="{56589CDD-4E27-43F2-9C1F-17242B4676B3}" destId="{076776A9-8075-426B-BF18-5F0A04D4734D}" srcOrd="0" destOrd="0" presId="urn:microsoft.com/office/officeart/2005/8/layout/hierarchy1"/>
    <dgm:cxn modelId="{BFE25D35-9CFD-4F18-8925-6AA444B15479}" type="presParOf" srcId="{56589CDD-4E27-43F2-9C1F-17242B4676B3}" destId="{671790C5-A829-4D2E-A249-77682944D284}" srcOrd="1" destOrd="0" presId="urn:microsoft.com/office/officeart/2005/8/layout/hierarchy1"/>
    <dgm:cxn modelId="{4377716F-9813-4552-A6AC-799AEE884EDF}" type="presParOf" srcId="{D3622D63-551E-4C0C-A6D3-5A3FDCBB7190}" destId="{065DA95F-E20C-4DDC-993F-55A507BFAF19}" srcOrd="1" destOrd="0" presId="urn:microsoft.com/office/officeart/2005/8/layout/hierarchy1"/>
    <dgm:cxn modelId="{275094AA-F747-45B5-ACB8-1A9B086AB322}" type="presParOf" srcId="{D17A9B01-6DA7-45F9-B1BE-6F0B2D27D960}" destId="{C09F67F8-62D5-4FAD-A820-B80E917CAA41}" srcOrd="1" destOrd="0" presId="urn:microsoft.com/office/officeart/2005/8/layout/hierarchy1"/>
    <dgm:cxn modelId="{4654A7B1-F79F-4115-B42B-54309750BDF8}" type="presParOf" srcId="{C09F67F8-62D5-4FAD-A820-B80E917CAA41}" destId="{B11A619E-09A1-4A68-B43B-830F72A4D82A}" srcOrd="0" destOrd="0" presId="urn:microsoft.com/office/officeart/2005/8/layout/hierarchy1"/>
    <dgm:cxn modelId="{3674A108-5CF7-43D3-9A1B-27B81C01A276}" type="presParOf" srcId="{B11A619E-09A1-4A68-B43B-830F72A4D82A}" destId="{040384AB-3E00-4F82-801B-1B8926509924}" srcOrd="0" destOrd="0" presId="urn:microsoft.com/office/officeart/2005/8/layout/hierarchy1"/>
    <dgm:cxn modelId="{B824C519-B2D6-45E4-A689-DA05B5C837DD}" type="presParOf" srcId="{B11A619E-09A1-4A68-B43B-830F72A4D82A}" destId="{A9302C29-B1C8-464B-8B62-67ACD8933C0B}" srcOrd="1" destOrd="0" presId="urn:microsoft.com/office/officeart/2005/8/layout/hierarchy1"/>
    <dgm:cxn modelId="{5E1A2B16-875C-4A35-92F4-0FD6F12808EE}" type="presParOf" srcId="{C09F67F8-62D5-4FAD-A820-B80E917CAA41}" destId="{1AAB166A-0C20-4125-BF2A-D32DA6F625E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BF2BB5-F831-4E24-AF9D-BAFD55DE3FC0}">
      <dsp:nvSpPr>
        <dsp:cNvPr id="0" name=""/>
        <dsp:cNvSpPr/>
      </dsp:nvSpPr>
      <dsp:spPr>
        <a:xfrm>
          <a:off x="0" y="7269"/>
          <a:ext cx="6151562" cy="100868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Doel is om met deze wet het omroepbestel een bijdrage te leveren aan de ontwikkeling van de samenleving. </a:t>
          </a:r>
        </a:p>
      </dsp:txBody>
      <dsp:txXfrm>
        <a:off x="49240" y="56509"/>
        <a:ext cx="6053082" cy="910206"/>
      </dsp:txXfrm>
    </dsp:sp>
    <dsp:sp modelId="{97961DFA-D9B2-41E2-BCF6-989807A7AB74}">
      <dsp:nvSpPr>
        <dsp:cNvPr id="0" name=""/>
        <dsp:cNvSpPr/>
      </dsp:nvSpPr>
      <dsp:spPr>
        <a:xfrm>
          <a:off x="0" y="1070675"/>
          <a:ext cx="6151562" cy="1008686"/>
        </a:xfrm>
        <a:prstGeom prst="roundRect">
          <a:avLst/>
        </a:prstGeom>
        <a:solidFill>
          <a:schemeClr val="accent2">
            <a:hueOff val="-2587972"/>
            <a:satOff val="11465"/>
            <a:lumOff val="-4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Het einddoel is dat mensen ondanks de culturele verschillen in de samenleving, elkaar begrijpen en verdraagzaam zijn naar elkaar.</a:t>
          </a:r>
        </a:p>
      </dsp:txBody>
      <dsp:txXfrm>
        <a:off x="49240" y="1119915"/>
        <a:ext cx="6053082" cy="910206"/>
      </dsp:txXfrm>
    </dsp:sp>
    <dsp:sp modelId="{5AD76893-9E59-4AD1-BA67-F8166A3993DC}">
      <dsp:nvSpPr>
        <dsp:cNvPr id="0" name=""/>
        <dsp:cNvSpPr/>
      </dsp:nvSpPr>
      <dsp:spPr>
        <a:xfrm>
          <a:off x="0" y="2134081"/>
          <a:ext cx="6151562" cy="1008686"/>
        </a:xfrm>
        <a:prstGeom prst="roundRect">
          <a:avLst/>
        </a:prstGeom>
        <a:solidFill>
          <a:schemeClr val="accent2">
            <a:hueOff val="-5175944"/>
            <a:satOff val="22930"/>
            <a:lumOff val="-84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u="sng" kern="1200"/>
            <a:t>Samengevat:</a:t>
          </a:r>
          <a:endParaRPr lang="en-US" sz="1900" kern="1200"/>
        </a:p>
      </dsp:txBody>
      <dsp:txXfrm>
        <a:off x="49240" y="2183321"/>
        <a:ext cx="6053082" cy="910206"/>
      </dsp:txXfrm>
    </dsp:sp>
    <dsp:sp modelId="{E94D769D-F412-4B66-BFDE-EFD37BB2BED4}">
      <dsp:nvSpPr>
        <dsp:cNvPr id="0" name=""/>
        <dsp:cNvSpPr/>
      </dsp:nvSpPr>
      <dsp:spPr>
        <a:xfrm>
          <a:off x="0" y="3197488"/>
          <a:ext cx="6151562" cy="1008686"/>
        </a:xfrm>
        <a:prstGeom prst="roundRect">
          <a:avLst/>
        </a:prstGeom>
        <a:solidFill>
          <a:schemeClr val="accent2">
            <a:hueOff val="-7763915"/>
            <a:satOff val="34394"/>
            <a:lumOff val="-126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Publieke omroepen moeten een betrouwbare bron van informatie zijn</a:t>
          </a:r>
        </a:p>
      </dsp:txBody>
      <dsp:txXfrm>
        <a:off x="49240" y="3246728"/>
        <a:ext cx="6053082" cy="910206"/>
      </dsp:txXfrm>
    </dsp:sp>
    <dsp:sp modelId="{E2837346-1378-44D8-87AE-9080B323D6B1}">
      <dsp:nvSpPr>
        <dsp:cNvPr id="0" name=""/>
        <dsp:cNvSpPr/>
      </dsp:nvSpPr>
      <dsp:spPr>
        <a:xfrm>
          <a:off x="0" y="4260894"/>
          <a:ext cx="6151562" cy="1008686"/>
        </a:xfrm>
        <a:prstGeom prst="round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Publieke omroepen moeten een pluriform aanbod hebben</a:t>
          </a:r>
        </a:p>
      </dsp:txBody>
      <dsp:txXfrm>
        <a:off x="49240" y="4310134"/>
        <a:ext cx="6053082" cy="910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6776A9-8075-426B-BF18-5F0A04D4734D}">
      <dsp:nvSpPr>
        <dsp:cNvPr id="0" name=""/>
        <dsp:cNvSpPr/>
      </dsp:nvSpPr>
      <dsp:spPr>
        <a:xfrm>
          <a:off x="248523" y="1445"/>
          <a:ext cx="4184808" cy="26573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1790C5-A829-4D2E-A249-77682944D284}">
      <dsp:nvSpPr>
        <dsp:cNvPr id="0" name=""/>
        <dsp:cNvSpPr/>
      </dsp:nvSpPr>
      <dsp:spPr>
        <a:xfrm>
          <a:off x="713501" y="443175"/>
          <a:ext cx="4184808" cy="2657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Max 15% van zendtijd aan reclama besteden</a:t>
          </a:r>
        </a:p>
      </dsp:txBody>
      <dsp:txXfrm>
        <a:off x="791332" y="521006"/>
        <a:ext cx="4029146" cy="2501691"/>
      </dsp:txXfrm>
    </dsp:sp>
    <dsp:sp modelId="{040384AB-3E00-4F82-801B-1B8926509924}">
      <dsp:nvSpPr>
        <dsp:cNvPr id="0" name=""/>
        <dsp:cNvSpPr/>
      </dsp:nvSpPr>
      <dsp:spPr>
        <a:xfrm>
          <a:off x="5363289" y="1445"/>
          <a:ext cx="4184808" cy="26573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302C29-B1C8-464B-8B62-67ACD8933C0B}">
      <dsp:nvSpPr>
        <dsp:cNvPr id="0" name=""/>
        <dsp:cNvSpPr/>
      </dsp:nvSpPr>
      <dsp:spPr>
        <a:xfrm>
          <a:off x="5828268" y="443175"/>
          <a:ext cx="4184808" cy="2657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Sluikreclame is verboden, sponsoring mag wel: Dit programma is mede mogelijk gemaakt door: …. Naam van het bedrijf</a:t>
          </a:r>
        </a:p>
      </dsp:txBody>
      <dsp:txXfrm>
        <a:off x="5906099" y="521006"/>
        <a:ext cx="4029146" cy="25016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84.93042" units="1/cm"/>
          <inkml:channelProperty channel="Y" name="resolution" value="504.1077" units="1/cm"/>
          <inkml:channelProperty channel="T" name="resolution" value="1" units="1/dev"/>
        </inkml:channelProperties>
      </inkml:inkSource>
      <inkml:timestamp xml:id="ts0" timeString="2019-11-13T07:37:58.0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13757 8244 0,'0'0'0,"0"0"16,0 0-16,0 0 16,0 0-16,0 0 15,3-11-15,-3 11 16,0 0-16,0 0 15,11-22-15,-11 22 16,19-36-16,-19 36 16,18-34-16,0 4 15,1 4-15,-19 26 16,14-33-16,-14 33 16,19-38-16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ehpn1JJ6q8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9wRT1Tz6wM" TargetMode="External"/><Relationship Id="rId2" Type="http://schemas.openxmlformats.org/officeDocument/2006/relationships/hyperlink" Target="https://www.youtube.com/watch?v=jW-CxE7M6sA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gQzRNSTjIw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3EFC62-3822-4DC0-8164-DEBA95967B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Massamedia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H5, 6 </a:t>
            </a:r>
            <a:r>
              <a:rPr lang="en-US" dirty="0" err="1"/>
              <a:t>en</a:t>
            </a:r>
            <a:r>
              <a:rPr lang="en-US" dirty="0"/>
              <a:t> 7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1159B14-3C88-41EF-9181-174BDFF5D3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4082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0A252F-B956-478D-A9FF-8AD7279A2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en-US"/>
              <a:t>Regels commerciele zenders</a:t>
            </a:r>
            <a:endParaRPr lang="nl-NL" dirty="0"/>
          </a:p>
        </p:txBody>
      </p:sp>
      <p:graphicFrame>
        <p:nvGraphicFramePr>
          <p:cNvPr id="14" name="Tijdelijke aanduiding voor inhoud 2">
            <a:extLst>
              <a:ext uri="{FF2B5EF4-FFF2-40B4-BE49-F238E27FC236}">
                <a16:creationId xmlns:a16="http://schemas.microsoft.com/office/drawing/2014/main" id="{AA0912EC-BE1D-40ED-B902-6BCA436DFB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9276429"/>
              </p:ext>
            </p:extLst>
          </p:nvPr>
        </p:nvGraphicFramePr>
        <p:xfrm>
          <a:off x="965201" y="2638425"/>
          <a:ext cx="10261600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5028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A3764AE-D7B7-4CB5-A0E1-2885E459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563" y="2099144"/>
            <a:ext cx="3610691" cy="2673194"/>
          </a:xfr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rmAutofit/>
          </a:bodyPr>
          <a:lstStyle/>
          <a:p>
            <a:r>
              <a:rPr lang="nl-NL" sz="2400">
                <a:solidFill>
                  <a:schemeClr val="tx1">
                    <a:lumMod val="95000"/>
                    <a:lumOff val="5000"/>
                  </a:schemeClr>
                </a:solidFill>
              </a:rPr>
              <a:t>H7 De macht van de media</a:t>
            </a: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29C095C-3AB6-49D8-9436-3672566FEE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0"/>
            <a:ext cx="75377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297763" y="973600"/>
            <a:ext cx="5826919" cy="4924280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nl-NL" b="1">
                <a:solidFill>
                  <a:schemeClr val="tx1"/>
                </a:solidFill>
              </a:rPr>
              <a:t>	Socialiserende</a:t>
            </a:r>
            <a:r>
              <a:rPr lang="nl-NL">
                <a:solidFill>
                  <a:schemeClr val="tx1"/>
                </a:solidFill>
              </a:rPr>
              <a:t> functie van de media= </a:t>
            </a:r>
          </a:p>
          <a:p>
            <a:pPr>
              <a:buNone/>
            </a:pPr>
            <a:endParaRPr lang="nl-NL">
              <a:solidFill>
                <a:schemeClr val="tx1"/>
              </a:solidFill>
            </a:endParaRPr>
          </a:p>
          <a:p>
            <a:pPr>
              <a:buNone/>
            </a:pPr>
            <a:r>
              <a:rPr lang="nl-NL">
                <a:solidFill>
                  <a:schemeClr val="tx1"/>
                </a:solidFill>
              </a:rPr>
              <a:t>	Het aanleren van waarden, normen en andere kenmerken die er binnen een samenleving bestaan.</a:t>
            </a:r>
          </a:p>
          <a:p>
            <a:pPr>
              <a:buNone/>
            </a:pPr>
            <a:endParaRPr lang="nl-NL">
              <a:solidFill>
                <a:schemeClr val="tx1"/>
              </a:solidFill>
            </a:endParaRPr>
          </a:p>
          <a:p>
            <a:pPr>
              <a:buNone/>
            </a:pPr>
            <a:r>
              <a:rPr lang="nl-NL">
                <a:solidFill>
                  <a:schemeClr val="tx1"/>
                </a:solidFill>
              </a:rPr>
              <a:t>	Socialisatie vindt plaats door ouders, andere familieleden, vrienden, school maar ook door </a:t>
            </a:r>
          </a:p>
          <a:p>
            <a:pPr>
              <a:buNone/>
            </a:pPr>
            <a:endParaRPr lang="nl-NL">
              <a:solidFill>
                <a:schemeClr val="tx1"/>
              </a:solidFill>
            </a:endParaRPr>
          </a:p>
          <a:p>
            <a:pPr>
              <a:buNone/>
            </a:pPr>
            <a:r>
              <a:rPr lang="nl-NL">
                <a:solidFill>
                  <a:schemeClr val="tx1"/>
                </a:solidFill>
              </a:rPr>
              <a:t>	DE MEDIA</a:t>
            </a:r>
          </a:p>
          <a:p>
            <a:pPr>
              <a:buNone/>
            </a:pPr>
            <a:endParaRPr lang="nl-NL">
              <a:solidFill>
                <a:schemeClr val="tx1"/>
              </a:solidFill>
            </a:endParaRPr>
          </a:p>
          <a:p>
            <a:pPr>
              <a:buNone/>
            </a:pPr>
            <a:endParaRPr lang="nl-NL">
              <a:solidFill>
                <a:schemeClr val="tx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530FE0-C542-45A1-BCD8-935787009C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24625" y="640080"/>
            <a:ext cx="8924024" cy="5200996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1817" y="825096"/>
            <a:ext cx="8549640" cy="483096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49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799" y="1586484"/>
            <a:ext cx="3685032" cy="3685032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nl-NL" sz="3000">
                <a:solidFill>
                  <a:srgbClr val="FFFFFF"/>
                </a:solidFill>
              </a:rPr>
              <a:t>De macht van de 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159099" y="1283546"/>
            <a:ext cx="5715917" cy="3914063"/>
          </a:xfrm>
        </p:spPr>
        <p:txBody>
          <a:bodyPr anchor="ctr">
            <a:normAutofit/>
          </a:bodyPr>
          <a:lstStyle/>
          <a:p>
            <a:r>
              <a:rPr lang="nl-NL">
                <a:solidFill>
                  <a:srgbClr val="404040"/>
                </a:solidFill>
              </a:rPr>
              <a:t>Stereotypen &amp; vooroordelen</a:t>
            </a:r>
          </a:p>
          <a:p>
            <a:pPr>
              <a:buNone/>
            </a:pPr>
            <a:r>
              <a:rPr lang="nl-NL">
                <a:solidFill>
                  <a:srgbClr val="404040"/>
                </a:solidFill>
                <a:hlinkClick r:id="rId2"/>
              </a:rPr>
              <a:t>https://www.youtube.com/watch?v=Fehpn1JJ6q8</a:t>
            </a:r>
            <a:r>
              <a:rPr lang="nl-NL">
                <a:solidFill>
                  <a:srgbClr val="404040"/>
                </a:solidFill>
              </a:rPr>
              <a:t> </a:t>
            </a:r>
          </a:p>
          <a:p>
            <a:endParaRPr lang="nl-NL">
              <a:solidFill>
                <a:srgbClr val="404040"/>
              </a:solidFill>
            </a:endParaRPr>
          </a:p>
          <a:p>
            <a:pPr>
              <a:buNone/>
            </a:pPr>
            <a:r>
              <a:rPr lang="nl-NL" u="sng">
                <a:solidFill>
                  <a:srgbClr val="404040"/>
                </a:solidFill>
              </a:rPr>
              <a:t>Voorbeelden: </a:t>
            </a:r>
          </a:p>
          <a:p>
            <a:r>
              <a:rPr lang="nl-NL">
                <a:solidFill>
                  <a:srgbClr val="404040"/>
                </a:solidFill>
              </a:rPr>
              <a:t>films en series -&gt; happy end</a:t>
            </a:r>
          </a:p>
          <a:p>
            <a:r>
              <a:rPr lang="nl-NL">
                <a:solidFill>
                  <a:srgbClr val="404040"/>
                </a:solidFill>
              </a:rPr>
              <a:t>Tijdschriften -&gt; Photoshop</a:t>
            </a:r>
          </a:p>
          <a:p>
            <a:r>
              <a:rPr lang="nl-NL">
                <a:solidFill>
                  <a:srgbClr val="404040"/>
                </a:solidFill>
              </a:rPr>
              <a:t>Spelprgramma’s -&gt; materialisme</a:t>
            </a:r>
          </a:p>
          <a:p>
            <a:r>
              <a:rPr lang="nl-NL">
                <a:solidFill>
                  <a:srgbClr val="404040"/>
                </a:solidFill>
              </a:rPr>
              <a:t>Actualiteitenprogramma’s -&gt; Westerse wereld</a:t>
            </a:r>
          </a:p>
          <a:p>
            <a:r>
              <a:rPr lang="nl-NL">
                <a:solidFill>
                  <a:srgbClr val="404040"/>
                </a:solidFill>
              </a:rPr>
              <a:t>Reclames -&gt; ideaalbeelden en rolpatronen</a:t>
            </a:r>
          </a:p>
          <a:p>
            <a:pPr>
              <a:buNone/>
            </a:pPr>
            <a:endParaRPr lang="nl-NL">
              <a:solidFill>
                <a:srgbClr val="404040"/>
              </a:solidFill>
            </a:endParaRPr>
          </a:p>
          <a:p>
            <a:endParaRPr lang="nl-NL">
              <a:solidFill>
                <a:srgbClr val="404040"/>
              </a:solidFill>
            </a:endParaRPr>
          </a:p>
          <a:p>
            <a:endParaRPr lang="nl-NL">
              <a:solidFill>
                <a:srgbClr val="40404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530FE0-C542-45A1-BCD8-935787009C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51" y="640080"/>
            <a:ext cx="8924024" cy="5200996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0543" y="825096"/>
            <a:ext cx="8549640" cy="483096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16984" y="1283546"/>
            <a:ext cx="5715917" cy="3914063"/>
          </a:xfrm>
        </p:spPr>
        <p:txBody>
          <a:bodyPr anchor="ctr">
            <a:normAutofit/>
          </a:bodyPr>
          <a:lstStyle/>
          <a:p>
            <a:r>
              <a:rPr lang="nl-NL">
                <a:solidFill>
                  <a:srgbClr val="404040"/>
                </a:solidFill>
              </a:rPr>
              <a:t>Injectienaaldtheorie -&gt; manipulatie en indoctrinatie</a:t>
            </a:r>
          </a:p>
          <a:p>
            <a:r>
              <a:rPr lang="nl-NL">
                <a:solidFill>
                  <a:srgbClr val="404040"/>
                </a:solidFill>
              </a:rPr>
              <a:t>Multi-step-flowtheorie -&gt; opinieleiders</a:t>
            </a:r>
          </a:p>
          <a:p>
            <a:r>
              <a:rPr lang="nl-NL">
                <a:solidFill>
                  <a:srgbClr val="404040"/>
                </a:solidFill>
              </a:rPr>
              <a:t>De media als betekenisverlener </a:t>
            </a:r>
          </a:p>
          <a:p>
            <a:r>
              <a:rPr lang="nl-NL">
                <a:solidFill>
                  <a:srgbClr val="404040"/>
                </a:solidFill>
                <a:hlinkClick r:id="rId2"/>
              </a:rPr>
              <a:t>De theorie van de selectieve perceptie </a:t>
            </a:r>
            <a:r>
              <a:rPr lang="nl-NL">
                <a:solidFill>
                  <a:srgbClr val="404040"/>
                </a:solidFill>
              </a:rPr>
              <a:t>-&gt; jouw referentiekader bepaalt welke invloed je toelaat</a:t>
            </a:r>
          </a:p>
          <a:p>
            <a:r>
              <a:rPr lang="nl-NL">
                <a:solidFill>
                  <a:srgbClr val="404040"/>
                </a:solidFill>
              </a:rPr>
              <a:t>De agendatheorie -&gt; waar we over praten</a:t>
            </a:r>
          </a:p>
          <a:p>
            <a:endParaRPr lang="nl-NL">
              <a:solidFill>
                <a:srgbClr val="404040"/>
              </a:solidFill>
            </a:endParaRPr>
          </a:p>
          <a:p>
            <a:r>
              <a:rPr lang="nl-NL">
                <a:solidFill>
                  <a:srgbClr val="404040"/>
                </a:solidFill>
                <a:hlinkClick r:id="rId3"/>
              </a:rPr>
              <a:t>https://www.youtube.com/watch?v=X9wRT1Tz6wM</a:t>
            </a:r>
            <a:endParaRPr lang="nl-NL">
              <a:solidFill>
                <a:srgbClr val="404040"/>
              </a:solidFill>
            </a:endParaRPr>
          </a:p>
          <a:p>
            <a:endParaRPr lang="nl-NL">
              <a:solidFill>
                <a:srgbClr val="404040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6718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0168" y="1586484"/>
            <a:ext cx="3685032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nl-NL" sz="1000">
                <a:solidFill>
                  <a:srgbClr val="FFFFFF"/>
                </a:solidFill>
              </a:rPr>
              <a:t>Beinvloedingstheorieën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Wees mediawijs!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l-NL" dirty="0"/>
              <a:t>Stel jezelf de volgende vragen bij gebruik van media: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Hoe betrouwbaar is deze informatie?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Hoe ga ik om met mijn persoonlijke gegevens?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Hoeveel verschillende media gebruik ik voordat ik mijn mening vorm?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Wat is de ‘kleur’ van een medium?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Lesstof oefenen met de volgende vragen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Vraag 10, 11, 13, 14 en 16</a:t>
            </a:r>
          </a:p>
          <a:p>
            <a:endParaRPr lang="nl-NL" dirty="0"/>
          </a:p>
          <a:p>
            <a:r>
              <a:rPr lang="nl-NL" dirty="0"/>
              <a:t>Klaar met bovenstaande vragen? Ga verder met de overige vragen.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964692"/>
            <a:ext cx="4476806" cy="1188720"/>
          </a:xfrm>
        </p:spPr>
        <p:txBody>
          <a:bodyPr>
            <a:normAutofit/>
          </a:bodyPr>
          <a:lstStyle/>
          <a:p>
            <a:r>
              <a:rPr lang="nl-NL" dirty="0"/>
              <a:t>H5 De overheid en de gedrukte 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03244" y="2638044"/>
            <a:ext cx="4492932" cy="3263206"/>
          </a:xfrm>
        </p:spPr>
        <p:txBody>
          <a:bodyPr>
            <a:normAutofit/>
          </a:bodyPr>
          <a:lstStyle/>
          <a:p>
            <a:endParaRPr lang="nl-NL" dirty="0"/>
          </a:p>
          <a:p>
            <a:r>
              <a:rPr lang="nl-NL" dirty="0"/>
              <a:t>Welke rol speelt de vrijheid van meningsuiting in het mediabeleid?</a:t>
            </a:r>
          </a:p>
          <a:p>
            <a:r>
              <a:rPr lang="nl-NL" dirty="0"/>
              <a:t>Op welke manier zorgt de overheid voor pluriformiteit?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533F40-045E-4E3D-9243-864CD4E586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43605" y="964692"/>
            <a:ext cx="5440680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0402EC6-D845-41B3-BEBE-CB34D9BFE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0699" y="1128683"/>
            <a:ext cx="5106493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3B81E466-E37D-4669-A536-EA19AD1618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24249" y="1293275"/>
            <a:ext cx="4279392" cy="42793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nl-NL" sz="1900">
                <a:solidFill>
                  <a:srgbClr val="FFFFFF"/>
                </a:solidFill>
              </a:rPr>
              <a:t>Vrijheid van meningsuiting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r>
              <a:rPr lang="nl-NL" dirty="0"/>
              <a:t>Grondwet – Persvrijheid – Democratie</a:t>
            </a:r>
          </a:p>
          <a:p>
            <a:endParaRPr lang="nl-NL" dirty="0"/>
          </a:p>
          <a:p>
            <a:pPr>
              <a:buNone/>
            </a:pPr>
            <a:r>
              <a:rPr lang="nl-NL" dirty="0"/>
              <a:t>	</a:t>
            </a:r>
            <a:r>
              <a:rPr lang="nl-NL" dirty="0">
                <a:hlinkClick r:id="rId2"/>
              </a:rPr>
              <a:t>https://www.youtube.com/watch?v=tgQzRNSTjIw</a:t>
            </a:r>
            <a:endParaRPr lang="nl-NL" dirty="0"/>
          </a:p>
          <a:p>
            <a:pPr>
              <a:buNone/>
            </a:pPr>
            <a:endParaRPr lang="nl-NL" dirty="0"/>
          </a:p>
          <a:p>
            <a:r>
              <a:rPr lang="nl-NL" u="sng" dirty="0"/>
              <a:t>Niet alles mag in Nederland qua persvrijheid: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Discriminatie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Onzedelijkheid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Onwaarheden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Opruien: aanzetten tot haat of geweld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nl-NL"/>
              <a:t>Pluriformiteit =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pPr>
              <a:buNone/>
            </a:pPr>
            <a:endParaRPr lang="nl-NL">
              <a:solidFill>
                <a:srgbClr val="404040"/>
              </a:solidFill>
            </a:endParaRPr>
          </a:p>
          <a:p>
            <a:pPr>
              <a:buNone/>
            </a:pPr>
            <a:r>
              <a:rPr lang="nl-NL">
                <a:solidFill>
                  <a:srgbClr val="404040"/>
                </a:solidFill>
              </a:rPr>
              <a:t>	Als er veel verschillende massamedia is. Kijkers, lezers moeten veel te kiezen hebben.</a:t>
            </a:r>
          </a:p>
          <a:p>
            <a:pPr>
              <a:buNone/>
            </a:pPr>
            <a:endParaRPr lang="nl-NL">
              <a:solidFill>
                <a:srgbClr val="404040"/>
              </a:solidFill>
            </a:endParaRPr>
          </a:p>
          <a:p>
            <a:pPr>
              <a:buNone/>
            </a:pPr>
            <a:r>
              <a:rPr lang="nl-NL">
                <a:solidFill>
                  <a:srgbClr val="404040"/>
                </a:solidFill>
              </a:rPr>
              <a:t>	Verschillende maatschappelijke groepen als ouders, jongeren, moslims etc moeten hun stem kunnen laten horen.</a:t>
            </a:r>
          </a:p>
          <a:p>
            <a:pPr>
              <a:buNone/>
            </a:pPr>
            <a:endParaRPr lang="nl-NL">
              <a:solidFill>
                <a:srgbClr val="404040"/>
              </a:solidFill>
            </a:endParaRPr>
          </a:p>
          <a:p>
            <a:pPr>
              <a:buNone/>
            </a:pPr>
            <a:r>
              <a:rPr lang="nl-NL">
                <a:solidFill>
                  <a:srgbClr val="404040"/>
                </a:solidFill>
              </a:rPr>
              <a:t>	De overheid stimuleert pluriformiteit - subsidies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t 3">
                <a:extLst>
                  <a:ext uri="{FF2B5EF4-FFF2-40B4-BE49-F238E27FC236}">
                    <a16:creationId xmlns:a16="http://schemas.microsoft.com/office/drawing/2014/main" id="{EA96F6CC-44F5-4425-AD24-1C27111CBAF2}"/>
                  </a:ext>
                </a:extLst>
              </p14:cNvPr>
              <p14:cNvContentPartPr/>
              <p14:nvPr/>
            </p14:nvContentPartPr>
            <p14:xfrm>
              <a:off x="4952520" y="2885040"/>
              <a:ext cx="43920" cy="83160"/>
            </p14:xfrm>
          </p:contentPart>
        </mc:Choice>
        <mc:Fallback>
          <p:pic>
            <p:nvPicPr>
              <p:cNvPr id="4" name="Inkt 3">
                <a:extLst>
                  <a:ext uri="{FF2B5EF4-FFF2-40B4-BE49-F238E27FC236}">
                    <a16:creationId xmlns:a16="http://schemas.microsoft.com/office/drawing/2014/main" id="{EA96F6CC-44F5-4425-AD24-1C27111CBAF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43160" y="2875680"/>
                <a:ext cx="62640" cy="101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530FE0-C542-45A1-BCD8-935787009C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24625" y="640080"/>
            <a:ext cx="8924024" cy="5200996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1817" y="825096"/>
            <a:ext cx="8549640" cy="483096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49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799" y="1586484"/>
            <a:ext cx="3685032" cy="3685032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nl-NL" sz="1400">
                <a:solidFill>
                  <a:srgbClr val="FFFFFF"/>
                </a:solidFill>
              </a:rPr>
              <a:t>Persconcentratie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159099" y="1283546"/>
            <a:ext cx="5715917" cy="3914063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rgbClr val="404040"/>
                </a:solidFill>
              </a:rPr>
              <a:t>Als grote uitgevers meerdere media gaan uitgeven.</a:t>
            </a:r>
          </a:p>
          <a:p>
            <a:r>
              <a:rPr lang="nl-NL" dirty="0">
                <a:solidFill>
                  <a:srgbClr val="404040"/>
                </a:solidFill>
              </a:rPr>
              <a:t>Grote uitgevers als Sanoma, Telegraaf Media groep, Wegener </a:t>
            </a:r>
            <a:r>
              <a:rPr lang="nl-NL" dirty="0" err="1">
                <a:solidFill>
                  <a:srgbClr val="404040"/>
                </a:solidFill>
              </a:rPr>
              <a:t>etc</a:t>
            </a:r>
            <a:endParaRPr lang="nl-NL" dirty="0">
              <a:solidFill>
                <a:srgbClr val="404040"/>
              </a:solidFill>
            </a:endParaRPr>
          </a:p>
          <a:p>
            <a:endParaRPr lang="nl-NL" dirty="0">
              <a:solidFill>
                <a:srgbClr val="404040"/>
              </a:solidFill>
            </a:endParaRPr>
          </a:p>
          <a:p>
            <a:r>
              <a:rPr lang="nl-NL" dirty="0">
                <a:solidFill>
                  <a:srgbClr val="404040"/>
                </a:solidFill>
              </a:rPr>
              <a:t>Overheid grijpt alleen in als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>
                <a:solidFill>
                  <a:srgbClr val="404040"/>
                </a:solidFill>
              </a:rPr>
              <a:t>de pluriformiteit in gevaar komt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>
                <a:solidFill>
                  <a:srgbClr val="404040"/>
                </a:solidFill>
              </a:rPr>
              <a:t>als de media zich niet aan de wet houden</a:t>
            </a:r>
          </a:p>
          <a:p>
            <a:pPr marL="514350" indent="-514350">
              <a:buFont typeface="+mj-lt"/>
              <a:buAutoNum type="arabicPeriod"/>
            </a:pPr>
            <a:endParaRPr lang="nl-NL" dirty="0">
              <a:solidFill>
                <a:srgbClr val="404040"/>
              </a:solidFill>
            </a:endParaRPr>
          </a:p>
          <a:p>
            <a:endParaRPr lang="nl-NL" dirty="0">
              <a:solidFill>
                <a:srgbClr val="40404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Oefenen met deze lesstof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Maken vraag 10, 11, 12 en 14</a:t>
            </a:r>
          </a:p>
          <a:p>
            <a:endParaRPr lang="nl-NL" dirty="0"/>
          </a:p>
          <a:p>
            <a:r>
              <a:rPr lang="nl-NL" dirty="0"/>
              <a:t>Klaar? Maak de rest van de vragen van dit hoofdstuk.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2C70A26-CDFB-4DCC-9839-FFCF01F25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681105"/>
            <a:ext cx="3401568" cy="149579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en-US" sz="2400"/>
              <a:t>H6 </a:t>
            </a:r>
            <a:r>
              <a:rPr lang="en-US" sz="2400" err="1"/>
              <a:t>Kijkcijfers</a:t>
            </a:r>
            <a:r>
              <a:rPr lang="en-US" sz="2400"/>
              <a:t> </a:t>
            </a:r>
            <a:r>
              <a:rPr lang="en-US" sz="2400" err="1"/>
              <a:t>en</a:t>
            </a:r>
            <a:r>
              <a:rPr lang="en-US" sz="2400"/>
              <a:t> </a:t>
            </a:r>
            <a:r>
              <a:rPr lang="en-US" sz="2400" err="1"/>
              <a:t>overheidsregels</a:t>
            </a:r>
            <a:endParaRPr lang="nl-NL" sz="2400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id="{28EEE974-A9F8-48AD-96A7-6C60A315DE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8385404"/>
              </p:ext>
            </p:extLst>
          </p:nvPr>
        </p:nvGraphicFramePr>
        <p:xfrm>
          <a:off x="5378335" y="403667"/>
          <a:ext cx="6151563" cy="5003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4724">
                  <a:extLst>
                    <a:ext uri="{9D8B030D-6E8A-4147-A177-3AD203B41FA5}">
                      <a16:colId xmlns:a16="http://schemas.microsoft.com/office/drawing/2014/main" val="846877156"/>
                    </a:ext>
                  </a:extLst>
                </a:gridCol>
                <a:gridCol w="2606839">
                  <a:extLst>
                    <a:ext uri="{9D8B030D-6E8A-4147-A177-3AD203B41FA5}">
                      <a16:colId xmlns:a16="http://schemas.microsoft.com/office/drawing/2014/main" val="1995671645"/>
                    </a:ext>
                  </a:extLst>
                </a:gridCol>
              </a:tblGrid>
              <a:tr h="380926">
                <a:tc>
                  <a:txBody>
                    <a:bodyPr/>
                    <a:lstStyle/>
                    <a:p>
                      <a:r>
                        <a:rPr lang="en-US" sz="1700" dirty="0" err="1"/>
                        <a:t>Publieke</a:t>
                      </a:r>
                      <a:r>
                        <a:rPr lang="en-US" sz="1700" dirty="0"/>
                        <a:t> </a:t>
                      </a:r>
                      <a:r>
                        <a:rPr lang="en-US" sz="1700" dirty="0" err="1"/>
                        <a:t>omroepen</a:t>
                      </a:r>
                      <a:r>
                        <a:rPr lang="en-US" sz="1700" dirty="0"/>
                        <a:t> (</a:t>
                      </a:r>
                      <a:r>
                        <a:rPr lang="en-US" sz="1700" dirty="0" err="1"/>
                        <a:t>Mediawet</a:t>
                      </a:r>
                      <a:r>
                        <a:rPr lang="en-US" sz="1700" dirty="0"/>
                        <a:t>)</a:t>
                      </a:r>
                      <a:endParaRPr lang="nl-NL" sz="1700" dirty="0"/>
                    </a:p>
                  </a:txBody>
                  <a:tcPr marL="86574" marR="86574" marT="43287" marB="43287"/>
                </a:tc>
                <a:tc>
                  <a:txBody>
                    <a:bodyPr/>
                    <a:lstStyle/>
                    <a:p>
                      <a:r>
                        <a:rPr lang="en-US" sz="1700" dirty="0" err="1"/>
                        <a:t>Commerciele</a:t>
                      </a:r>
                      <a:r>
                        <a:rPr lang="en-US" sz="1700" dirty="0"/>
                        <a:t> </a:t>
                      </a:r>
                      <a:r>
                        <a:rPr lang="en-US" sz="1700" dirty="0" err="1"/>
                        <a:t>zender</a:t>
                      </a:r>
                      <a:endParaRPr lang="nl-NL" sz="1700" dirty="0"/>
                    </a:p>
                  </a:txBody>
                  <a:tcPr marL="86574" marR="86574" marT="43287" marB="43287"/>
                </a:tc>
                <a:extLst>
                  <a:ext uri="{0D108BD9-81ED-4DB2-BD59-A6C34878D82A}">
                    <a16:rowId xmlns:a16="http://schemas.microsoft.com/office/drawing/2014/main" val="517444220"/>
                  </a:ext>
                </a:extLst>
              </a:tr>
              <a:tr h="640648">
                <a:tc>
                  <a:txBody>
                    <a:bodyPr/>
                    <a:lstStyle/>
                    <a:p>
                      <a:r>
                        <a:rPr lang="en-US" sz="1700"/>
                        <a:t>Publieke omroep moet een vereniging zijn, geen winst maken</a:t>
                      </a:r>
                      <a:endParaRPr lang="nl-NL" sz="1700"/>
                    </a:p>
                  </a:txBody>
                  <a:tcPr marL="86574" marR="86574" marT="43287" marB="43287"/>
                </a:tc>
                <a:tc>
                  <a:txBody>
                    <a:bodyPr/>
                    <a:lstStyle/>
                    <a:p>
                      <a:r>
                        <a:rPr lang="en-US" sz="1700" dirty="0" err="1"/>
                        <a:t>Bedrijven</a:t>
                      </a:r>
                      <a:endParaRPr lang="nl-NL" sz="1700" dirty="0"/>
                    </a:p>
                  </a:txBody>
                  <a:tcPr marL="86574" marR="86574" marT="43287" marB="43287"/>
                </a:tc>
                <a:extLst>
                  <a:ext uri="{0D108BD9-81ED-4DB2-BD59-A6C34878D82A}">
                    <a16:rowId xmlns:a16="http://schemas.microsoft.com/office/drawing/2014/main" val="748632665"/>
                  </a:ext>
                </a:extLst>
              </a:tr>
              <a:tr h="900370">
                <a:tc>
                  <a:txBody>
                    <a:bodyPr/>
                    <a:lstStyle/>
                    <a:p>
                      <a:r>
                        <a:rPr lang="en-US" sz="1700" dirty="0"/>
                        <a:t>Eigen </a:t>
                      </a:r>
                      <a:r>
                        <a:rPr lang="en-US" sz="1700" dirty="0" err="1"/>
                        <a:t>identiteit</a:t>
                      </a:r>
                      <a:r>
                        <a:rPr lang="en-US" sz="1700" dirty="0"/>
                        <a:t>: </a:t>
                      </a:r>
                      <a:br>
                        <a:rPr lang="en-US" sz="1700" dirty="0"/>
                      </a:br>
                      <a:r>
                        <a:rPr lang="en-US" sz="1700" dirty="0"/>
                        <a:t>Ook </a:t>
                      </a:r>
                      <a:r>
                        <a:rPr lang="en-US" sz="1700" dirty="0" err="1"/>
                        <a:t>zendtijd</a:t>
                      </a:r>
                      <a:r>
                        <a:rPr lang="en-US" sz="1700" dirty="0"/>
                        <a:t> </a:t>
                      </a:r>
                      <a:r>
                        <a:rPr lang="en-US" sz="1700" dirty="0" err="1"/>
                        <a:t>voor</a:t>
                      </a:r>
                      <a:r>
                        <a:rPr lang="en-US" sz="1700" dirty="0"/>
                        <a:t> </a:t>
                      </a:r>
                      <a:r>
                        <a:rPr lang="en-US" sz="1700" dirty="0" err="1"/>
                        <a:t>religieuze</a:t>
                      </a:r>
                      <a:r>
                        <a:rPr lang="en-US" sz="1700" dirty="0"/>
                        <a:t> </a:t>
                      </a:r>
                      <a:r>
                        <a:rPr lang="en-US" sz="1700" dirty="0" err="1"/>
                        <a:t>en</a:t>
                      </a:r>
                      <a:r>
                        <a:rPr lang="en-US" sz="1700" dirty="0"/>
                        <a:t> </a:t>
                      </a:r>
                      <a:r>
                        <a:rPr lang="en-US" sz="1700" dirty="0" err="1"/>
                        <a:t>politieke</a:t>
                      </a:r>
                      <a:r>
                        <a:rPr lang="en-US" sz="1700" dirty="0"/>
                        <a:t> </a:t>
                      </a:r>
                      <a:r>
                        <a:rPr lang="en-US" sz="1700" dirty="0" err="1"/>
                        <a:t>groepen</a:t>
                      </a:r>
                      <a:endParaRPr lang="nl-NL" sz="1700" dirty="0"/>
                    </a:p>
                  </a:txBody>
                  <a:tcPr marL="86574" marR="86574" marT="43287" marB="43287"/>
                </a:tc>
                <a:tc>
                  <a:txBody>
                    <a:bodyPr/>
                    <a:lstStyle/>
                    <a:p>
                      <a:r>
                        <a:rPr lang="en-US" sz="1700" dirty="0" err="1"/>
                        <a:t>Kijkcijfers</a:t>
                      </a:r>
                      <a:r>
                        <a:rPr lang="en-US" sz="1700" dirty="0"/>
                        <a:t> </a:t>
                      </a:r>
                      <a:r>
                        <a:rPr lang="en-US" sz="1700" dirty="0" err="1"/>
                        <a:t>zijn</a:t>
                      </a:r>
                      <a:r>
                        <a:rPr lang="en-US" sz="1700" dirty="0"/>
                        <a:t> </a:t>
                      </a:r>
                      <a:r>
                        <a:rPr lang="en-US" sz="1700" dirty="0" err="1"/>
                        <a:t>belangrijk</a:t>
                      </a:r>
                      <a:r>
                        <a:rPr lang="en-US" sz="1700" dirty="0"/>
                        <a:t> </a:t>
                      </a:r>
                      <a:r>
                        <a:rPr lang="en-US" sz="1700" dirty="0" err="1"/>
                        <a:t>en</a:t>
                      </a:r>
                      <a:r>
                        <a:rPr lang="en-US" sz="1700" dirty="0"/>
                        <a:t> </a:t>
                      </a:r>
                      <a:r>
                        <a:rPr lang="en-US" sz="1700" dirty="0" err="1"/>
                        <a:t>genereren</a:t>
                      </a:r>
                      <a:r>
                        <a:rPr lang="en-US" sz="1700" dirty="0"/>
                        <a:t> </a:t>
                      </a:r>
                      <a:r>
                        <a:rPr lang="en-US" sz="1700" dirty="0" err="1"/>
                        <a:t>reclame</a:t>
                      </a:r>
                      <a:r>
                        <a:rPr lang="en-US" sz="1700" dirty="0"/>
                        <a:t> </a:t>
                      </a:r>
                      <a:r>
                        <a:rPr lang="en-US" sz="1700" dirty="0" err="1"/>
                        <a:t>inkomsten</a:t>
                      </a:r>
                      <a:endParaRPr lang="nl-NL" sz="1700" dirty="0"/>
                    </a:p>
                  </a:txBody>
                  <a:tcPr marL="86574" marR="86574" marT="43287" marB="43287"/>
                </a:tc>
                <a:extLst>
                  <a:ext uri="{0D108BD9-81ED-4DB2-BD59-A6C34878D82A}">
                    <a16:rowId xmlns:a16="http://schemas.microsoft.com/office/drawing/2014/main" val="3595202877"/>
                  </a:ext>
                </a:extLst>
              </a:tr>
              <a:tr h="900370">
                <a:tc>
                  <a:txBody>
                    <a:bodyPr/>
                    <a:lstStyle/>
                    <a:p>
                      <a:r>
                        <a:rPr lang="en-US" sz="1700"/>
                        <a:t>50.000 betalende leden: 5 jaar uitzenden</a:t>
                      </a:r>
                    </a:p>
                    <a:p>
                      <a:r>
                        <a:rPr lang="en-US" sz="1700"/>
                        <a:t>300.000 volledige vergunning</a:t>
                      </a:r>
                      <a:endParaRPr lang="nl-NL" sz="1700"/>
                    </a:p>
                  </a:txBody>
                  <a:tcPr marL="86574" marR="86574" marT="43287" marB="43287"/>
                </a:tc>
                <a:tc>
                  <a:txBody>
                    <a:bodyPr/>
                    <a:lstStyle/>
                    <a:p>
                      <a:r>
                        <a:rPr lang="en-US" sz="1700" dirty="0" err="1"/>
                        <a:t>Emotie</a:t>
                      </a:r>
                      <a:r>
                        <a:rPr lang="en-US" sz="1700" dirty="0"/>
                        <a:t>-tv</a:t>
                      </a:r>
                      <a:endParaRPr lang="nl-NL" sz="1700" dirty="0"/>
                    </a:p>
                  </a:txBody>
                  <a:tcPr marL="86574" marR="86574" marT="43287" marB="43287"/>
                </a:tc>
                <a:extLst>
                  <a:ext uri="{0D108BD9-81ED-4DB2-BD59-A6C34878D82A}">
                    <a16:rowId xmlns:a16="http://schemas.microsoft.com/office/drawing/2014/main" val="929499526"/>
                  </a:ext>
                </a:extLst>
              </a:tr>
              <a:tr h="900370">
                <a:tc>
                  <a:txBody>
                    <a:bodyPr/>
                    <a:lstStyle/>
                    <a:p>
                      <a:r>
                        <a:rPr lang="en-US" sz="1700"/>
                        <a:t>Volledig programma:</a:t>
                      </a:r>
                      <a:br>
                        <a:rPr lang="en-US" sz="1700"/>
                      </a:br>
                      <a:r>
                        <a:rPr lang="en-US" sz="1700"/>
                        <a:t>25% amusement, 25% cultuur en 5% educatie, 20% vrij</a:t>
                      </a:r>
                      <a:endParaRPr lang="nl-NL" sz="1700"/>
                    </a:p>
                  </a:txBody>
                  <a:tcPr marL="86574" marR="86574" marT="43287" marB="43287"/>
                </a:tc>
                <a:tc>
                  <a:txBody>
                    <a:bodyPr/>
                    <a:lstStyle/>
                    <a:p>
                      <a:r>
                        <a:rPr lang="en-US" sz="1700" dirty="0" err="1"/>
                        <a:t>Zenderkleuring</a:t>
                      </a:r>
                      <a:r>
                        <a:rPr lang="en-US" sz="1700" dirty="0"/>
                        <a:t> </a:t>
                      </a:r>
                      <a:r>
                        <a:rPr lang="en-US" sz="1700" dirty="0" err="1"/>
                        <a:t>voor</a:t>
                      </a:r>
                      <a:r>
                        <a:rPr lang="en-US" sz="1700" dirty="0"/>
                        <a:t> </a:t>
                      </a:r>
                      <a:r>
                        <a:rPr lang="en-US" sz="1700" dirty="0" err="1"/>
                        <a:t>meer</a:t>
                      </a:r>
                      <a:r>
                        <a:rPr lang="en-US" sz="1700" dirty="0"/>
                        <a:t> </a:t>
                      </a:r>
                      <a:r>
                        <a:rPr lang="en-US" sz="1700" dirty="0" err="1"/>
                        <a:t>opbrengsten</a:t>
                      </a:r>
                      <a:endParaRPr lang="nl-NL" sz="1700" dirty="0"/>
                    </a:p>
                  </a:txBody>
                  <a:tcPr marL="86574" marR="86574" marT="43287" marB="43287"/>
                </a:tc>
                <a:extLst>
                  <a:ext uri="{0D108BD9-81ED-4DB2-BD59-A6C34878D82A}">
                    <a16:rowId xmlns:a16="http://schemas.microsoft.com/office/drawing/2014/main" val="3426478208"/>
                  </a:ext>
                </a:extLst>
              </a:tr>
              <a:tr h="380926">
                <a:tc>
                  <a:txBody>
                    <a:bodyPr/>
                    <a:lstStyle/>
                    <a:p>
                      <a:r>
                        <a:rPr lang="en-US" sz="1700"/>
                        <a:t>Geld van de overheid</a:t>
                      </a:r>
                      <a:endParaRPr lang="nl-NL" sz="1700"/>
                    </a:p>
                  </a:txBody>
                  <a:tcPr marL="86574" marR="86574" marT="43287" marB="43287"/>
                </a:tc>
                <a:tc>
                  <a:txBody>
                    <a:bodyPr/>
                    <a:lstStyle/>
                    <a:p>
                      <a:r>
                        <a:rPr lang="en-US" sz="1700" dirty="0" err="1"/>
                        <a:t>Verschraling</a:t>
                      </a:r>
                      <a:r>
                        <a:rPr lang="en-US" sz="1700" dirty="0"/>
                        <a:t> </a:t>
                      </a:r>
                      <a:r>
                        <a:rPr lang="en-US" sz="1700" dirty="0" err="1"/>
                        <a:t>aanbod</a:t>
                      </a:r>
                      <a:endParaRPr lang="nl-NL" sz="1700" dirty="0"/>
                    </a:p>
                  </a:txBody>
                  <a:tcPr marL="86574" marR="86574" marT="43287" marB="43287"/>
                </a:tc>
                <a:extLst>
                  <a:ext uri="{0D108BD9-81ED-4DB2-BD59-A6C34878D82A}">
                    <a16:rowId xmlns:a16="http://schemas.microsoft.com/office/drawing/2014/main" val="3405252634"/>
                  </a:ext>
                </a:extLst>
              </a:tr>
              <a:tr h="900370">
                <a:tc>
                  <a:txBody>
                    <a:bodyPr/>
                    <a:lstStyle/>
                    <a:p>
                      <a:r>
                        <a:rPr lang="en-US" sz="1700"/>
                        <a:t>Reclame alleen tussen programma’s, sluikreclame is verboden</a:t>
                      </a:r>
                      <a:endParaRPr lang="nl-NL" sz="1700"/>
                    </a:p>
                  </a:txBody>
                  <a:tcPr marL="86574" marR="86574" marT="43287" marB="43287"/>
                </a:tc>
                <a:tc>
                  <a:txBody>
                    <a:bodyPr/>
                    <a:lstStyle/>
                    <a:p>
                      <a:r>
                        <a:rPr lang="en-US" sz="1700" dirty="0" err="1"/>
                        <a:t>Veel</a:t>
                      </a:r>
                      <a:r>
                        <a:rPr lang="en-US" sz="1700" dirty="0"/>
                        <a:t> </a:t>
                      </a:r>
                      <a:r>
                        <a:rPr lang="en-US" sz="1700" dirty="0" err="1"/>
                        <a:t>reclame</a:t>
                      </a:r>
                      <a:endParaRPr lang="nl-NL" sz="1700" dirty="0"/>
                    </a:p>
                  </a:txBody>
                  <a:tcPr marL="86574" marR="86574" marT="43287" marB="43287"/>
                </a:tc>
                <a:extLst>
                  <a:ext uri="{0D108BD9-81ED-4DB2-BD59-A6C34878D82A}">
                    <a16:rowId xmlns:a16="http://schemas.microsoft.com/office/drawing/2014/main" val="4250647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6820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76AD066-D187-4FCE-9858-B206BA66A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681105"/>
            <a:ext cx="3401568" cy="149579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en-US"/>
              <a:t>Mediawet</a:t>
            </a:r>
            <a:endParaRPr lang="nl-NL" dirty="0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F69C7A47-057D-4D3E-9E08-926AD8AC19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857593"/>
              </p:ext>
            </p:extLst>
          </p:nvPr>
        </p:nvGraphicFramePr>
        <p:xfrm>
          <a:off x="5397500" y="639763"/>
          <a:ext cx="6151563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610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5D4C2C-C306-49BF-A836-2E5D77ECA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NOS </a:t>
            </a:r>
            <a:r>
              <a:rPr lang="en-US" dirty="0" err="1"/>
              <a:t>en</a:t>
            </a:r>
            <a:r>
              <a:rPr lang="en-US" dirty="0"/>
              <a:t> NTR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F794C4-D769-4F18-9E8A-34042ADDE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verenigingen</a:t>
            </a:r>
            <a:r>
              <a:rPr lang="en-US" dirty="0"/>
              <a:t> met </a:t>
            </a:r>
            <a:r>
              <a:rPr lang="en-US" dirty="0" err="1"/>
              <a:t>betalende</a:t>
            </a:r>
            <a:r>
              <a:rPr lang="en-US" dirty="0"/>
              <a:t> </a:t>
            </a:r>
            <a:r>
              <a:rPr lang="en-US" dirty="0" err="1"/>
              <a:t>leden</a:t>
            </a:r>
            <a:r>
              <a:rPr lang="en-US" dirty="0"/>
              <a:t> maar </a:t>
            </a:r>
            <a:r>
              <a:rPr lang="en-US" dirty="0" err="1"/>
              <a:t>rechtstreeks</a:t>
            </a:r>
            <a:r>
              <a:rPr lang="en-US" dirty="0"/>
              <a:t> </a:t>
            </a:r>
            <a:r>
              <a:rPr lang="en-US" dirty="0" err="1"/>
              <a:t>opgericht</a:t>
            </a:r>
            <a:r>
              <a:rPr lang="en-US" dirty="0"/>
              <a:t> door de </a:t>
            </a:r>
            <a:r>
              <a:rPr lang="en-US" dirty="0" err="1"/>
              <a:t>overheid</a:t>
            </a:r>
            <a:r>
              <a:rPr lang="en-US" dirty="0"/>
              <a:t>.</a:t>
            </a:r>
          </a:p>
          <a:p>
            <a:r>
              <a:rPr lang="en-US" dirty="0" err="1"/>
              <a:t>Daarom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hun</a:t>
            </a:r>
            <a:r>
              <a:rPr lang="en-US" dirty="0"/>
              <a:t> </a:t>
            </a:r>
            <a:r>
              <a:rPr lang="en-US" dirty="0" err="1"/>
              <a:t>taak</a:t>
            </a:r>
            <a:r>
              <a:rPr lang="en-US" dirty="0"/>
              <a:t> </a:t>
            </a:r>
            <a:r>
              <a:rPr lang="en-US" dirty="0" err="1"/>
              <a:t>precies</a:t>
            </a:r>
            <a:r>
              <a:rPr lang="en-US" dirty="0"/>
              <a:t> </a:t>
            </a:r>
            <a:r>
              <a:rPr lang="en-US" dirty="0" err="1"/>
              <a:t>omschreven</a:t>
            </a:r>
            <a:r>
              <a:rPr lang="en-US" dirty="0"/>
              <a:t> in de </a:t>
            </a:r>
            <a:r>
              <a:rPr lang="en-US" dirty="0" err="1"/>
              <a:t>Mediawet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NOS: </a:t>
            </a:r>
            <a:r>
              <a:rPr lang="en-US" dirty="0" err="1"/>
              <a:t>taak</a:t>
            </a:r>
            <a:r>
              <a:rPr lang="en-US" dirty="0"/>
              <a:t> om </a:t>
            </a:r>
            <a:r>
              <a:rPr lang="en-US" dirty="0" err="1"/>
              <a:t>brede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onafhankelijke</a:t>
            </a:r>
            <a:r>
              <a:rPr lang="en-US" dirty="0"/>
              <a:t> </a:t>
            </a:r>
            <a:r>
              <a:rPr lang="en-US" dirty="0" err="1"/>
              <a:t>nieuwsvoorziening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brengen</a:t>
            </a:r>
            <a:r>
              <a:rPr lang="en-US" dirty="0"/>
              <a:t> </a:t>
            </a:r>
            <a:r>
              <a:rPr lang="en-US" dirty="0" err="1"/>
              <a:t>bijv</a:t>
            </a:r>
            <a:r>
              <a:rPr lang="en-US" dirty="0"/>
              <a:t>. Koningsdag, </a:t>
            </a:r>
            <a:r>
              <a:rPr lang="en-US" dirty="0" err="1"/>
              <a:t>dodenherdenking</a:t>
            </a:r>
            <a:r>
              <a:rPr lang="en-US" dirty="0"/>
              <a:t>, </a:t>
            </a:r>
            <a:r>
              <a:rPr lang="en-US" dirty="0" err="1"/>
              <a:t>journaal</a:t>
            </a:r>
            <a:r>
              <a:rPr lang="en-US" dirty="0"/>
              <a:t>, etc.</a:t>
            </a:r>
          </a:p>
          <a:p>
            <a:pPr marL="0" indent="0">
              <a:buNone/>
            </a:pPr>
            <a:r>
              <a:rPr lang="en-US" dirty="0"/>
              <a:t>NTR: </a:t>
            </a:r>
            <a:r>
              <a:rPr lang="en-US" dirty="0" err="1"/>
              <a:t>taak</a:t>
            </a:r>
            <a:r>
              <a:rPr lang="en-US" dirty="0"/>
              <a:t> om </a:t>
            </a:r>
            <a:r>
              <a:rPr lang="en-US" dirty="0" err="1"/>
              <a:t>vooral</a:t>
            </a:r>
            <a:r>
              <a:rPr lang="en-US" dirty="0"/>
              <a:t> </a:t>
            </a:r>
            <a:r>
              <a:rPr lang="en-US" dirty="0" err="1"/>
              <a:t>programma’s</a:t>
            </a:r>
            <a:r>
              <a:rPr lang="en-US" dirty="0"/>
              <a:t> over kunst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cultuur</a:t>
            </a:r>
            <a:r>
              <a:rPr lang="en-US" dirty="0"/>
              <a:t>, </a:t>
            </a:r>
            <a:r>
              <a:rPr lang="en-US" dirty="0" err="1"/>
              <a:t>minderheden</a:t>
            </a:r>
            <a:r>
              <a:rPr lang="en-US" dirty="0"/>
              <a:t>, </a:t>
            </a:r>
            <a:r>
              <a:rPr lang="en-US" dirty="0" err="1"/>
              <a:t>jeugd</a:t>
            </a:r>
            <a:r>
              <a:rPr lang="en-US" dirty="0"/>
              <a:t>, </a:t>
            </a:r>
            <a:r>
              <a:rPr lang="en-US" dirty="0" err="1"/>
              <a:t>educatie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achtergrondjournalistiek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brengen</a:t>
            </a:r>
            <a:r>
              <a:rPr lang="en-US" dirty="0"/>
              <a:t> </a:t>
            </a:r>
            <a:r>
              <a:rPr lang="en-US" dirty="0" err="1"/>
              <a:t>bijv</a:t>
            </a:r>
            <a:r>
              <a:rPr lang="en-US" dirty="0"/>
              <a:t>. </a:t>
            </a:r>
            <a:r>
              <a:rPr lang="en-US" dirty="0" err="1"/>
              <a:t>Klokhuis</a:t>
            </a:r>
            <a:r>
              <a:rPr lang="en-US" dirty="0"/>
              <a:t>, </a:t>
            </a:r>
            <a:r>
              <a:rPr lang="en-US" dirty="0" err="1"/>
              <a:t>Schooltv</a:t>
            </a:r>
            <a:r>
              <a:rPr lang="en-US" dirty="0"/>
              <a:t>, </a:t>
            </a:r>
            <a:r>
              <a:rPr lang="en-US" dirty="0" err="1"/>
              <a:t>Nieuwsuur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6716885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506</Words>
  <Application>Microsoft Office PowerPoint</Application>
  <PresentationFormat>Breedbeeld</PresentationFormat>
  <Paragraphs>101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8" baseType="lpstr">
      <vt:lpstr>Arial</vt:lpstr>
      <vt:lpstr>Gill Sans MT</vt:lpstr>
      <vt:lpstr>Pakket</vt:lpstr>
      <vt:lpstr>Massamedia  H5, 6 en 7</vt:lpstr>
      <vt:lpstr>H5 De overheid en de gedrukte media</vt:lpstr>
      <vt:lpstr>Vrijheid van meningsuiting</vt:lpstr>
      <vt:lpstr>Pluriformiteit =</vt:lpstr>
      <vt:lpstr>Persconcentratie </vt:lpstr>
      <vt:lpstr>Oefenen met deze lesstof</vt:lpstr>
      <vt:lpstr>H6 Kijkcijfers en overheidsregels</vt:lpstr>
      <vt:lpstr>Mediawet</vt:lpstr>
      <vt:lpstr>NOS en NTR</vt:lpstr>
      <vt:lpstr>Regels commerciele zenders</vt:lpstr>
      <vt:lpstr>H7 De macht van de media</vt:lpstr>
      <vt:lpstr>De macht van de media</vt:lpstr>
      <vt:lpstr>Beinvloedingstheorieën </vt:lpstr>
      <vt:lpstr>Wees mediawijs!</vt:lpstr>
      <vt:lpstr>Lesstof oefenen met de volgende vragen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Massamedia  H5, 6 en 7</dc:title>
  <dc:creator>Nadya Karim</dc:creator>
  <cp:lastModifiedBy>Nadya Karim</cp:lastModifiedBy>
  <cp:revision>2</cp:revision>
  <dcterms:created xsi:type="dcterms:W3CDTF">2019-11-13T08:06:19Z</dcterms:created>
  <dcterms:modified xsi:type="dcterms:W3CDTF">2019-11-13T09:47:16Z</dcterms:modified>
</cp:coreProperties>
</file>