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4" r:id="rId3"/>
    <p:sldId id="259" r:id="rId4"/>
    <p:sldId id="263" r:id="rId5"/>
    <p:sldId id="261" r:id="rId6"/>
    <p:sldId id="257" r:id="rId7"/>
    <p:sldId id="258" r:id="rId8"/>
    <p:sldId id="260" r:id="rId9"/>
    <p:sldId id="265" r:id="rId10"/>
    <p:sldId id="266" r:id="rId11"/>
    <p:sldId id="267" r:id="rId12"/>
    <p:sldId id="268" r:id="rId13"/>
    <p:sldId id="269" r:id="rId14"/>
    <p:sldId id="278" r:id="rId15"/>
    <p:sldId id="270" r:id="rId16"/>
    <p:sldId id="273" r:id="rId17"/>
    <p:sldId id="274" r:id="rId18"/>
    <p:sldId id="276" r:id="rId19"/>
    <p:sldId id="280" r:id="rId20"/>
    <p:sldId id="272" r:id="rId21"/>
    <p:sldId id="271" r:id="rId22"/>
    <p:sldId id="279" r:id="rId23"/>
    <p:sldId id="277" r:id="rId24"/>
    <p:sldId id="281" r:id="rId25"/>
    <p:sldId id="283" r:id="rId26"/>
    <p:sldId id="29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4" r:id="rId37"/>
    <p:sldId id="293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050EBF0-0398-41AE-9BF4-9E6A6E94CB9E}" type="datetimeFigureOut">
              <a:rPr lang="nl-NL" smtClean="0"/>
              <a:pPr/>
              <a:t>18-10-2017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1814C-84A1-4B84-9233-208E36BC105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EBF0-0398-41AE-9BF4-9E6A6E94CB9E}" type="datetimeFigureOut">
              <a:rPr lang="nl-NL" smtClean="0"/>
              <a:pPr/>
              <a:t>18-10-2017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814C-84A1-4B84-9233-208E36BC105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050EBF0-0398-41AE-9BF4-9E6A6E94CB9E}" type="datetimeFigureOut">
              <a:rPr lang="nl-NL" smtClean="0"/>
              <a:pPr/>
              <a:t>18-10-2017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EC1814C-84A1-4B84-9233-208E36BC105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EBF0-0398-41AE-9BF4-9E6A6E94CB9E}" type="datetimeFigureOut">
              <a:rPr lang="nl-NL" smtClean="0"/>
              <a:pPr/>
              <a:t>18-10-2017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C1814C-84A1-4B84-9233-208E36BC105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EBF0-0398-41AE-9BF4-9E6A6E94CB9E}" type="datetimeFigureOut">
              <a:rPr lang="nl-NL" smtClean="0"/>
              <a:pPr/>
              <a:t>18-10-2017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EC1814C-84A1-4B84-9233-208E36BC105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50EBF0-0398-41AE-9BF4-9E6A6E94CB9E}" type="datetimeFigureOut">
              <a:rPr lang="nl-NL" smtClean="0"/>
              <a:pPr/>
              <a:t>18-10-2017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EC1814C-84A1-4B84-9233-208E36BC105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50EBF0-0398-41AE-9BF4-9E6A6E94CB9E}" type="datetimeFigureOut">
              <a:rPr lang="nl-NL" smtClean="0"/>
              <a:pPr/>
              <a:t>18-10-2017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EC1814C-84A1-4B84-9233-208E36BC105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EBF0-0398-41AE-9BF4-9E6A6E94CB9E}" type="datetimeFigureOut">
              <a:rPr lang="nl-NL" smtClean="0"/>
              <a:pPr/>
              <a:t>18-10-2017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C1814C-84A1-4B84-9233-208E36BC105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EBF0-0398-41AE-9BF4-9E6A6E94CB9E}" type="datetimeFigureOut">
              <a:rPr lang="nl-NL" smtClean="0"/>
              <a:pPr/>
              <a:t>18-10-2017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1814C-84A1-4B84-9233-208E36BC105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EBF0-0398-41AE-9BF4-9E6A6E94CB9E}" type="datetimeFigureOut">
              <a:rPr lang="nl-NL" smtClean="0"/>
              <a:pPr/>
              <a:t>18-10-2017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C1814C-84A1-4B84-9233-208E36BC105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050EBF0-0398-41AE-9BF4-9E6A6E94CB9E}" type="datetimeFigureOut">
              <a:rPr lang="nl-NL" smtClean="0"/>
              <a:pPr/>
              <a:t>18-10-2017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EC1814C-84A1-4B84-9233-208E36BC105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50EBF0-0398-41AE-9BF4-9E6A6E94CB9E}" type="datetimeFigureOut">
              <a:rPr lang="nl-NL" smtClean="0"/>
              <a:pPr/>
              <a:t>18-10-2017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C1814C-84A1-4B84-9233-208E36BC1059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ZI0Q3LQZm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fnadya.weeb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dya.weebly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fnadya.weebl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Dis_akugv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N2X72jrFk" TargetMode="External"/><Relationship Id="rId2" Type="http://schemas.openxmlformats.org/officeDocument/2006/relationships/hyperlink" Target="https://www.youtube.com/watch?v=J2qDb86QkJI&amp;list=PL643743AF62A62C90&amp;index=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oWJoMM6PRs" TargetMode="External"/><Relationship Id="rId4" Type="http://schemas.openxmlformats.org/officeDocument/2006/relationships/hyperlink" Target="https://www.youtube.com/watch?v=swN7NSwecH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Maatschappijleer Periode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Nadya Karim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 of niet waar?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>
                <a:hlinkClick r:id="rId2"/>
              </a:rPr>
              <a:t>Fake news</a:t>
            </a:r>
            <a:endParaRPr lang="nl-NL"/>
          </a:p>
          <a:p>
            <a:r>
              <a:rPr lang="nl-NL"/>
              <a:t>Betrouwbare bronnen</a:t>
            </a:r>
          </a:p>
          <a:p>
            <a:r>
              <a:rPr lang="nl-NL"/>
              <a:t>Feiten (objectief) of meningen (subjectief) kunnen onderscheiden</a:t>
            </a:r>
          </a:p>
          <a:p>
            <a:r>
              <a:rPr lang="nl-NL"/>
              <a:t>Hoor- en wederhoor</a:t>
            </a:r>
          </a:p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Huiswerk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/>
              <a:t>Zie studiewijzer &amp; Powerpoint op </a:t>
            </a:r>
            <a:r>
              <a:rPr lang="nl-NL">
                <a:hlinkClick r:id="rId2"/>
              </a:rPr>
              <a:t>www.jufnadya.weeby.com</a:t>
            </a:r>
            <a:endParaRPr lang="nl-NL"/>
          </a:p>
          <a:p>
            <a:endParaRPr lang="nl-NL"/>
          </a:p>
          <a:p>
            <a:r>
              <a:rPr lang="nl-NL"/>
              <a:t>H1 is voor de volgende instructieles af.</a:t>
            </a:r>
          </a:p>
          <a:p>
            <a:endParaRPr lang="nl-NL"/>
          </a:p>
          <a:p>
            <a:endParaRPr lang="nl-NL"/>
          </a:p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Les 2 H2 Rechtsstaat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pPr>
              <a:buNone/>
            </a:pPr>
            <a:r>
              <a:rPr lang="nl-NL" sz="3000"/>
              <a:t>Vandaag</a:t>
            </a:r>
          </a:p>
          <a:p>
            <a:r>
              <a:rPr lang="nl-NL" sz="3000"/>
              <a:t>Terugblikken - huiswerk – studiewijzer (5-10 min)</a:t>
            </a:r>
          </a:p>
          <a:p>
            <a:r>
              <a:rPr lang="nl-NL" sz="3000"/>
              <a:t>Vragen over HW (5-10 min)</a:t>
            </a:r>
          </a:p>
          <a:p>
            <a:r>
              <a:rPr lang="nl-NL" sz="3000"/>
              <a:t>Uitleg H2 Rechtsstaat (20 min), P1 + P2  aan de hand van deze Powerpoint (zie Som en de website </a:t>
            </a:r>
            <a:r>
              <a:rPr lang="nl-NL" sz="3000">
                <a:hlinkClick r:id="rId2"/>
              </a:rPr>
              <a:t>www.nadya.weebly.com</a:t>
            </a:r>
            <a:r>
              <a:rPr lang="nl-NL" sz="3000"/>
              <a:t>)</a:t>
            </a:r>
          </a:p>
          <a:p>
            <a:r>
              <a:rPr lang="nl-NL" sz="3000"/>
              <a:t>Aan de slag met HW (10 min)</a:t>
            </a:r>
          </a:p>
          <a:p>
            <a:r>
              <a:rPr lang="nl-NL" sz="3000"/>
              <a:t>Afsluiting: Leerdoelcheck (5 min)</a:t>
            </a:r>
          </a:p>
          <a:p>
            <a:endParaRPr lang="nl-NL" sz="3000"/>
          </a:p>
          <a:p>
            <a:pPr>
              <a:buNone/>
            </a:pPr>
            <a:endParaRPr lang="nl-NL" sz="3000"/>
          </a:p>
          <a:p>
            <a:endParaRPr lang="nl-NL" sz="3000"/>
          </a:p>
          <a:p>
            <a:pPr>
              <a:buNone/>
            </a:pPr>
            <a:endParaRPr lang="nl-NL"/>
          </a:p>
          <a:p>
            <a:pPr>
              <a:buNone/>
            </a:pPr>
            <a:endParaRPr lang="nl-NL"/>
          </a:p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Leerdoelen: check jezelf!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nl-NL" sz="3000"/>
              <a:t>Na deze les kun je...</a:t>
            </a:r>
          </a:p>
          <a:p>
            <a:pPr>
              <a:buNone/>
            </a:pPr>
            <a:endParaRPr lang="nl-NL" sz="3000"/>
          </a:p>
          <a:p>
            <a:pPr>
              <a:buNone/>
            </a:pPr>
            <a:r>
              <a:rPr lang="nl-NL" sz="3000" i="1"/>
              <a:t>	- in eigen woorden verklaren hoe de rechtsstaat in Nederland is ontstaan.</a:t>
            </a:r>
          </a:p>
          <a:p>
            <a:pPr>
              <a:buNone/>
            </a:pPr>
            <a:r>
              <a:rPr lang="nl-NL" sz="3000" i="1"/>
              <a:t>	- in eigen woorden verklaren waarom het goed is dat Nederland een rechtsstaat is.</a:t>
            </a:r>
          </a:p>
          <a:p>
            <a:pPr lvl="1">
              <a:buNone/>
            </a:pPr>
            <a:r>
              <a:rPr lang="nl-NL" sz="3000"/>
              <a:t>- </a:t>
            </a:r>
            <a:r>
              <a:rPr lang="nl-NL" sz="3000" i="1"/>
              <a:t>de grondbeginselen van onze rechtsstaat en bijbehorende waarden kunnen noemen.</a:t>
            </a:r>
          </a:p>
          <a:p>
            <a:pPr>
              <a:buNone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Kenmerken Nederlandse staat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/>
              <a:t>Parlementaire democratie 1848 </a:t>
            </a:r>
          </a:p>
          <a:p>
            <a:pPr lvl="1"/>
            <a:r>
              <a:rPr lang="nl-NL"/>
              <a:t>Het volk bestuurt zichzelf indirect d.m.v. verkiezingen voor een gekozen parlement</a:t>
            </a:r>
          </a:p>
          <a:p>
            <a:r>
              <a:rPr lang="nl-NL" b="1"/>
              <a:t>Constitutionele monarchie</a:t>
            </a:r>
          </a:p>
          <a:p>
            <a:pPr lvl="1"/>
            <a:r>
              <a:rPr lang="nl-NL"/>
              <a:t>Het doen en laten van de Kroon is vastgelegd in de grondwet sinds1813</a:t>
            </a:r>
          </a:p>
          <a:p>
            <a:r>
              <a:rPr lang="nl-NL" b="1">
                <a:solidFill>
                  <a:srgbClr val="FF0066"/>
                </a:solidFill>
              </a:rPr>
              <a:t>Rechtsstaat</a:t>
            </a:r>
          </a:p>
          <a:p>
            <a:pPr lvl="1"/>
            <a:r>
              <a:rPr lang="nl-NL">
                <a:solidFill>
                  <a:srgbClr val="FF0066"/>
                </a:solidFill>
              </a:rPr>
              <a:t>iedereen dient zich aan de wet te houden</a:t>
            </a:r>
          </a:p>
          <a:p>
            <a:r>
              <a:rPr lang="nl-NL" b="1"/>
              <a:t>Verzorgingsstaat</a:t>
            </a:r>
          </a:p>
          <a:p>
            <a:pPr lvl="1"/>
            <a:r>
              <a:rPr lang="nl-NL"/>
              <a:t>De overheid helpt burgers wanneer dat nodig is (sociale zekerheid)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7367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Recht en rechtvaardigheid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nl-NL"/>
              <a:t>Ontstaan van de rechtsstaat</a:t>
            </a:r>
          </a:p>
          <a:p>
            <a:r>
              <a:rPr lang="nl-NL"/>
              <a:t>Franse revolutie</a:t>
            </a:r>
            <a:endParaRPr/>
          </a:p>
          <a:p>
            <a:pPr lvl="1"/>
            <a:r>
              <a:rPr lang="nl-NL"/>
              <a:t>Gelijke rechten voor iedereen (Verklaring van de Rechten van de Mens)</a:t>
            </a:r>
          </a:p>
          <a:p>
            <a:r>
              <a:rPr lang="nl-NL"/>
              <a:t>Waarom een rechtsstaat?</a:t>
            </a:r>
          </a:p>
          <a:p>
            <a:endParaRPr lang="nl-NL"/>
          </a:p>
          <a:p>
            <a:endParaRPr lang="nl-NL"/>
          </a:p>
        </p:txBody>
      </p:sp>
      <p:pic>
        <p:nvPicPr>
          <p:cNvPr id="7" name="Afbeelding 7" descr="Louis_XIV_of_Franc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81575" y="1838325"/>
            <a:ext cx="2533650" cy="3600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Grondbeginselen van de rechtsstaat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92500" lnSpcReduction="20000"/>
          </a:bodyPr>
          <a:lstStyle/>
          <a:p>
            <a:pPr>
              <a:buNone/>
            </a:pPr>
            <a:r>
              <a:rPr lang="nl-NL" b="1"/>
              <a:t>Doel van de rechtsstaat </a:t>
            </a:r>
            <a:r>
              <a:rPr lang="nl-NL"/>
              <a:t>is te zorgen voor veiligheid van burgers en ze te beschermen tegen de willekeur van de overheid. Ook moeten burgers gelijk worden behandeld en in vrijheid kunnen leven. </a:t>
            </a:r>
          </a:p>
          <a:p>
            <a:pPr>
              <a:buNone/>
            </a:pPr>
            <a:r>
              <a:rPr lang="nl-NL"/>
              <a:t>Hoe?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Er is een verdeling van macht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Grondrechten zijn vastgelegd in de Grondwet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Legaliteitsbeginsel:</a:t>
            </a:r>
          </a:p>
          <a:p>
            <a:pPr marL="834390" lvl="1" indent="-514350">
              <a:buFont typeface="+mj-lt"/>
              <a:buAutoNum type="arabicPeriod"/>
            </a:pPr>
            <a:r>
              <a:rPr lang="nl-NL"/>
              <a:t>Al het handelen van de overheid heeft een basis in de Grondwet</a:t>
            </a:r>
          </a:p>
          <a:p>
            <a:pPr marL="834390" lvl="1" indent="-514350">
              <a:buFont typeface="+mj-lt"/>
              <a:buAutoNum type="arabicPeriod"/>
            </a:pPr>
            <a:r>
              <a:rPr lang="nl-NL"/>
              <a:t> Wetten mogen niet met terugwerkende kracht worden toegepast.</a:t>
            </a:r>
          </a:p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1. Montesquieu: machtsmisbruik voorkomen</a:t>
            </a:r>
          </a:p>
        </p:txBody>
      </p:sp>
      <p:pic>
        <p:nvPicPr>
          <p:cNvPr id="7" name="Content Placeholder 6" descr="montesqie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2269182" cy="2723018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352800" y="1589567"/>
            <a:ext cx="5378301" cy="4572000"/>
          </a:xfrm>
        </p:spPr>
        <p:txBody>
          <a:bodyPr>
            <a:normAutofit fontScale="92500" lnSpcReduction="20000"/>
          </a:bodyPr>
          <a:lstStyle/>
          <a:p>
            <a:r>
              <a:rPr lang="nl-NL"/>
              <a:t>Trias politica: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Wetgevende macht: ministers en parlement maken wetten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Uitvoerende macht: Ministers voeren wetten uit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Rechterlijke macht: rechters controleren of </a:t>
            </a:r>
            <a:r>
              <a:rPr lang="nl-NL" b="1" u="sng"/>
              <a:t>iedereen</a:t>
            </a:r>
            <a:r>
              <a:rPr lang="nl-NL" b="1"/>
              <a:t> </a:t>
            </a:r>
            <a:r>
              <a:rPr lang="nl-NL"/>
              <a:t>zich aan de wet houdt</a:t>
            </a:r>
          </a:p>
          <a:p>
            <a:pPr marL="514350" indent="-514350">
              <a:buFont typeface="+mj-lt"/>
              <a:buAutoNum type="arabicPeriod"/>
            </a:pPr>
            <a:endParaRPr lang="nl-NL"/>
          </a:p>
          <a:p>
            <a:pPr marL="514350" indent="-514350">
              <a:buNone/>
            </a:pPr>
            <a:r>
              <a:rPr lang="nl-NL"/>
              <a:t>	Essentie: elkaar controleren! Checks and balances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2. Grondrechten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b="1"/>
              <a:t>Klassieke grondrechten:</a:t>
            </a:r>
          </a:p>
          <a:p>
            <a:pPr>
              <a:buNone/>
            </a:pPr>
            <a:r>
              <a:rPr lang="nl-NL"/>
              <a:t>Vrijheid van ... </a:t>
            </a:r>
          </a:p>
          <a:p>
            <a:pPr>
              <a:buNone/>
            </a:pPr>
            <a:r>
              <a:rPr lang="nl-NL"/>
              <a:t>Recht op ...</a:t>
            </a:r>
          </a:p>
          <a:p>
            <a:pPr>
              <a:buNone/>
            </a:pPr>
            <a:endParaRPr lang="nl-NL"/>
          </a:p>
          <a:p>
            <a:pPr>
              <a:buNone/>
            </a:pPr>
            <a:endParaRPr lang="nl-NL"/>
          </a:p>
          <a:p>
            <a:pPr>
              <a:buNone/>
            </a:pPr>
            <a:r>
              <a:rPr lang="nl-NL" b="1"/>
              <a:t>Sociale grondrechten (1983): </a:t>
            </a:r>
            <a:r>
              <a:rPr lang="nl-NL"/>
              <a:t>Verzorgingsstaat</a:t>
            </a:r>
          </a:p>
          <a:p>
            <a:pPr>
              <a:buNone/>
            </a:pPr>
            <a:r>
              <a:rPr lang="nl-NL"/>
              <a:t>Werkgelegenheid</a:t>
            </a:r>
          </a:p>
          <a:p>
            <a:pPr>
              <a:buNone/>
            </a:pPr>
            <a:r>
              <a:rPr lang="nl-NL"/>
              <a:t>Gezondheidszorg</a:t>
            </a:r>
          </a:p>
        </p:txBody>
      </p:sp>
      <p:pic>
        <p:nvPicPr>
          <p:cNvPr id="4" name="Picture 3" descr="Grondrecht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628800"/>
            <a:ext cx="2133600" cy="2143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3. Legaliteitsbeginsel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/>
              <a:t>	Vooral terug te vinden in het wetboek van Strafrecht:</a:t>
            </a:r>
          </a:p>
          <a:p>
            <a:pPr marL="514350" indent="-514350">
              <a:buAutoNum type="arabicPeriod"/>
            </a:pPr>
            <a:r>
              <a:rPr lang="nl-NL">
                <a:solidFill>
                  <a:srgbClr val="FF0066"/>
                </a:solidFill>
              </a:rPr>
              <a:t>Strafbaarheid: </a:t>
            </a:r>
            <a:r>
              <a:rPr lang="nl-NL" i="1"/>
              <a:t>Iets is pas strafbaar als het in de wet staat.</a:t>
            </a:r>
          </a:p>
          <a:p>
            <a:pPr marL="514350" indent="-514350">
              <a:buAutoNum type="arabicPeriod"/>
            </a:pPr>
            <a:r>
              <a:rPr lang="nl-NL">
                <a:solidFill>
                  <a:srgbClr val="FF0066"/>
                </a:solidFill>
              </a:rPr>
              <a:t>Strafmaat: </a:t>
            </a:r>
            <a:r>
              <a:rPr lang="nl-NL" i="1"/>
              <a:t>Voor elke straf is een maximale straf beschreven in de wet.</a:t>
            </a:r>
          </a:p>
          <a:p>
            <a:pPr marL="514350" indent="-514350">
              <a:buAutoNum type="arabicPeriod"/>
            </a:pPr>
            <a:r>
              <a:rPr lang="nl-NL">
                <a:solidFill>
                  <a:srgbClr val="FF0066"/>
                </a:solidFill>
              </a:rPr>
              <a:t>Ne bis in idem-regel/Double jeopardy: </a:t>
            </a:r>
            <a:r>
              <a:rPr lang="nl-NL" i="1"/>
              <a:t>Je kunt niet voor hetzelfde delicht twee keer worden vervolgd. Tenzij, er nieuw hard bewijs is gevonden bijv. DNA.</a:t>
            </a:r>
          </a:p>
          <a:p>
            <a:pPr marL="514350" indent="-514350">
              <a:buAutoNum type="arabicPeriod"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gaan we vandaag doen?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/>
              <a:t>Uitleg van het vak</a:t>
            </a:r>
          </a:p>
          <a:p>
            <a:r>
              <a:rPr lang="nl-NL"/>
              <a:t>Oefenen</a:t>
            </a:r>
          </a:p>
          <a:p>
            <a:r>
              <a:rPr lang="nl-NL"/>
              <a:t>Vragen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Onafhankelijke rechters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lnSpcReduction="10000"/>
          </a:bodyPr>
          <a:lstStyle/>
          <a:p>
            <a:r>
              <a:rPr lang="nl-NL"/>
              <a:t>Begincase blz. 32</a:t>
            </a:r>
          </a:p>
          <a:p>
            <a:r>
              <a:rPr lang="nl-NL"/>
              <a:t>Onafhankelijke rechters:</a:t>
            </a:r>
          </a:p>
          <a:p>
            <a:pPr marL="514350" indent="-514350">
              <a:buAutoNum type="arabicPeriod"/>
            </a:pPr>
            <a:r>
              <a:rPr lang="nl-NL"/>
              <a:t>Eerlijke rechtspraak</a:t>
            </a:r>
            <a:endParaRPr lang="en-US"/>
          </a:p>
          <a:p>
            <a:pPr marL="514350">
              <a:buAutoNum type="arabicPeriod"/>
            </a:pPr>
            <a:r>
              <a:rPr lang="nl-NL"/>
              <a:t>Bescherming tegen ongeoorloofd optreden van de overheid</a:t>
            </a:r>
            <a:endParaRPr lang="en-US"/>
          </a:p>
          <a:p>
            <a:pPr marL="514350">
              <a:buAutoNum type="arabicPeriod"/>
            </a:pPr>
            <a:r>
              <a:rPr lang="nl-NL"/>
              <a:t>Geen eigen rechter spelen</a:t>
            </a:r>
            <a:endParaRPr/>
          </a:p>
          <a:p>
            <a:endParaRPr lang="nl-NL"/>
          </a:p>
          <a:p>
            <a:r>
              <a:rPr lang="nl-NL" b="1" i="1"/>
              <a:t>Iedereen moet zich neerleggen bij een uitspraak van een rechter!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Rechtsgebieden (niet bestuderen voor het SE)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sz="2500" b="1"/>
              <a:t>Publiekrecht: </a:t>
            </a:r>
          </a:p>
          <a:p>
            <a:pPr>
              <a:buNone/>
            </a:pPr>
            <a:r>
              <a:rPr lang="nl-NL" sz="2500"/>
              <a:t>	</a:t>
            </a:r>
            <a:r>
              <a:rPr lang="nl-NL" sz="2500" i="1"/>
              <a:t>over de inrichting van de staat en de relatie tussenburgers en overheid.</a:t>
            </a:r>
          </a:p>
          <a:p>
            <a:r>
              <a:rPr lang="nl-NL" sz="2500">
                <a:solidFill>
                  <a:srgbClr val="FF0066"/>
                </a:solidFill>
              </a:rPr>
              <a:t>Staatsrecht</a:t>
            </a:r>
          </a:p>
          <a:p>
            <a:r>
              <a:rPr lang="nl-NL" sz="2500"/>
              <a:t>Bestuurrecht</a:t>
            </a:r>
          </a:p>
          <a:p>
            <a:r>
              <a:rPr lang="nl-NL" sz="2500"/>
              <a:t>Strafrecht</a:t>
            </a:r>
          </a:p>
          <a:p>
            <a:pPr>
              <a:buNone/>
            </a:pPr>
            <a:endParaRPr lang="nl-NL" sz="2500"/>
          </a:p>
          <a:p>
            <a:pPr>
              <a:buNone/>
            </a:pPr>
            <a:r>
              <a:rPr lang="nl-NL" sz="2500" b="1"/>
              <a:t>Privaatrecht of burgerlijk recht: </a:t>
            </a:r>
          </a:p>
          <a:p>
            <a:pPr>
              <a:buNone/>
            </a:pPr>
            <a:r>
              <a:rPr lang="nl-NL" sz="2500" i="1"/>
              <a:t>over de betrekkingen tussen burger onderling</a:t>
            </a:r>
          </a:p>
          <a:p>
            <a:r>
              <a:rPr lang="nl-NL" sz="2500" i="1"/>
              <a:t>Personen- en familierecht</a:t>
            </a:r>
          </a:p>
          <a:p>
            <a:r>
              <a:rPr lang="nl-NL" sz="2500" i="1"/>
              <a:t>Ondernemingsrecht</a:t>
            </a:r>
          </a:p>
          <a:p>
            <a:r>
              <a:rPr lang="nl-NL" sz="2500" i="1"/>
              <a:t>Vermogensrecht</a:t>
            </a:r>
          </a:p>
          <a:p>
            <a:pPr>
              <a:buNone/>
            </a:pPr>
            <a:endParaRPr lang="nl-NL" i="1"/>
          </a:p>
          <a:p>
            <a:pPr>
              <a:buFont typeface="Arial" pitchFamily="34" charset="0"/>
              <a:buChar char="•"/>
            </a:pPr>
            <a:endParaRPr lang="nl-NL"/>
          </a:p>
        </p:txBody>
      </p:sp>
      <p:pic>
        <p:nvPicPr>
          <p:cNvPr id="7" name="Picture 6" descr="schaduw-van-het-rec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348880"/>
            <a:ext cx="3168352" cy="19724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Leerdoelen behaald?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nl-NL" sz="3000"/>
              <a:t>Kun je nu...</a:t>
            </a:r>
          </a:p>
          <a:p>
            <a:pPr>
              <a:buNone/>
            </a:pPr>
            <a:endParaRPr lang="nl-NL" sz="3000"/>
          </a:p>
          <a:p>
            <a:pPr>
              <a:buNone/>
            </a:pPr>
            <a:r>
              <a:rPr lang="nl-NL" sz="3000" i="1"/>
              <a:t>	- in eigen woorden verklaren hoe de rechtsstaat in Nederland is ontstaan?</a:t>
            </a:r>
          </a:p>
          <a:p>
            <a:pPr>
              <a:buNone/>
            </a:pPr>
            <a:r>
              <a:rPr lang="nl-NL" sz="3000" i="1"/>
              <a:t>	- in eigen woorden verklaren waarom het goed is dat Nederland een rechtsstaat is?</a:t>
            </a:r>
          </a:p>
          <a:p>
            <a:pPr lvl="1">
              <a:buNone/>
            </a:pPr>
            <a:r>
              <a:rPr lang="nl-NL" sz="3000"/>
              <a:t>- </a:t>
            </a:r>
            <a:r>
              <a:rPr lang="nl-NL" sz="3000" i="1"/>
              <a:t>de grondbeginselen van onze rechtsstaat en bijbehorende waarden kunnen noemen?</a:t>
            </a:r>
          </a:p>
          <a:p>
            <a:endParaRPr lang="nl-NL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Huiswerk voor volgende week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/>
              <a:t>Wat is maatschappijleer (nakijken-antwoorden staan op SOM)</a:t>
            </a:r>
          </a:p>
          <a:p>
            <a:r>
              <a:rPr lang="nl-NL"/>
              <a:t>H1, paragraaf 1 en 2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Vandaag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/>
              <a:t>Huiswerk</a:t>
            </a:r>
          </a:p>
          <a:p>
            <a:r>
              <a:rPr lang="nl-NL"/>
              <a:t>Uitleg H2 Paragraaf 3 en pararaaf 4</a:t>
            </a:r>
          </a:p>
          <a:p>
            <a:r>
              <a:rPr lang="nl-NL"/>
              <a:t>Vragen maken</a:t>
            </a:r>
          </a:p>
          <a:p>
            <a:r>
              <a:rPr lang="nl-NL"/>
              <a:t>Afsluiting: leerdoelen check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nl-NL"/>
              <a:t>Na deze les kun je..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de verschillende theorieen over de oorzaken van crimineel gedrag benoemen.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in eigen woorden uitleggen wat er gebeurt als een strafzaak bij de rechter komt.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benoemen wat de belangrijkste doelen van straffen zijn.</a:t>
            </a:r>
          </a:p>
          <a:p>
            <a:pPr marL="514350" indent="-514350">
              <a:buFont typeface="+mj-lt"/>
              <a:buAutoNum type="arabicPeriod"/>
            </a:pPr>
            <a:endParaRPr lang="nl-NL"/>
          </a:p>
          <a:p>
            <a:pPr marL="514350" indent="-514350">
              <a:buFont typeface="+mj-lt"/>
              <a:buAutoNum type="arabicPeriod"/>
            </a:pPr>
            <a:endParaRPr lang="nl-NL"/>
          </a:p>
          <a:p>
            <a:pPr marL="514350" indent="-514350">
              <a:buFont typeface="+mj-lt"/>
              <a:buAutoNum type="arabicPeriod"/>
            </a:pPr>
            <a:endParaRPr lang="nl-NL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 descr="museo-lombros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1106" y="1600200"/>
            <a:ext cx="7856738" cy="4495800"/>
          </a:xfr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Theorieën oorzaken crimineel gedrag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555625" y="1147061"/>
          <a:ext cx="8153400" cy="53211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6302">
                <a:tc>
                  <a:txBody>
                    <a:bodyPr/>
                    <a:lstStyle/>
                    <a:p>
                      <a:r>
                        <a:rPr lang="nl-NL"/>
                        <a:t>Theorie</a:t>
                      </a:r>
                      <a:r>
                        <a:rPr lang="nl-NL" baseline="0"/>
                        <a:t> en onderzoeker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Uitleg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9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/>
                        <a:t>Rationele keuze theorie-Marcus Felson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Afwegen keuzes:</a:t>
                      </a:r>
                      <a:r>
                        <a:rPr lang="nl-NL" baseline="0"/>
                        <a:t> gelegenheid maakt de dief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8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Aangeleerd gedrag theorie - Edwin Sutherland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Crimineel gedrag leer je vooral van je omgeving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4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Bindingstheorie- Travis Hirschi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Mens</a:t>
                      </a:r>
                      <a:r>
                        <a:rPr lang="nl-NL" baseline="0"/>
                        <a:t> van nature geneigd tot het slechte, o</a:t>
                      </a:r>
                      <a:r>
                        <a:rPr lang="nl-NL"/>
                        <a:t>nze bindingen werken</a:t>
                      </a:r>
                      <a:r>
                        <a:rPr lang="nl-NL" baseline="0"/>
                        <a:t> als</a:t>
                      </a:r>
                      <a:r>
                        <a:rPr lang="nl-NL"/>
                        <a:t> een rem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4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Anomietheorie-Robert Merton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Levensdoelen –</a:t>
                      </a:r>
                      <a:r>
                        <a:rPr lang="nl-NL" baseline="0"/>
                        <a:t> volgens niet gangbare regels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Sociobiologie-Wilson –Swaab-Lombroso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Biologische, genetische oorzaken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4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Zelfcontroletheorie-Hirschi-Gottfredson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Zelfcontrole –</a:t>
                      </a:r>
                      <a:r>
                        <a:rPr lang="nl-NL" baseline="0"/>
                        <a:t> risicovol gedrag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4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Psychoanalyse-Sigmund Freud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Disbalans  in  id-ego-superego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Oefenen met theorieën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/>
              <a:t>12 min</a:t>
            </a:r>
          </a:p>
          <a:p>
            <a:r>
              <a:rPr lang="nl-NL"/>
              <a:t>Werkboek blz. 36, 37 </a:t>
            </a:r>
          </a:p>
          <a:p>
            <a:r>
              <a:rPr lang="nl-NL"/>
              <a:t>Vraag 14, 16, 17 en 18</a:t>
            </a:r>
          </a:p>
          <a:p>
            <a:endParaRPr lang="nl-NL"/>
          </a:p>
          <a:p>
            <a:endParaRPr lang="nl-NL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Vervolging (voor de rechter brengen)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/>
              <a:t> Kantonrechter – overtredingen (verkeerovertreding)</a:t>
            </a:r>
          </a:p>
          <a:p>
            <a:r>
              <a:rPr lang="nl-NL"/>
              <a:t>Politierechter - kleine misdrijven (winkeldiefstal)</a:t>
            </a:r>
          </a:p>
          <a:p>
            <a:r>
              <a:rPr lang="nl-NL"/>
              <a:t>Meervoudige kamer – ernstige misdrijven (moord)</a:t>
            </a:r>
          </a:p>
          <a:p>
            <a:endParaRPr lang="nl-NL"/>
          </a:p>
          <a:p>
            <a:endParaRPr lang="nl-NL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vak maatschappijleer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/>
              <a:t>Verplicht voor elke scholier ongeacht niveau</a:t>
            </a:r>
          </a:p>
          <a:p>
            <a:r>
              <a:rPr lang="nl-NL"/>
              <a:t>1 jarig examenvak (schoolexamens)</a:t>
            </a:r>
          </a:p>
          <a:p>
            <a:r>
              <a:rPr lang="nl-NL"/>
              <a:t>Essentieel voor overgang</a:t>
            </a:r>
          </a:p>
          <a:p>
            <a:r>
              <a:rPr lang="nl-NL"/>
              <a:t>Combinatiecijfer op diploma: CKV &amp; profielwerkstuk</a:t>
            </a:r>
          </a:p>
          <a:p>
            <a:r>
              <a:rPr lang="nl-NL"/>
              <a:t>4 perioden en in totaal 9 cijfers: Schoolexamens, actualiteitentoetsen, praktische opdrachten, excursies (Zie PTA)</a:t>
            </a:r>
          </a:p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Verloop van een rechtzaak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nl-NL" u="sng"/>
              <a:t>In chronologische volgorde: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Opening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Tenlastelegging (aanklacht door Officier)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Onderzoek door de rechter (ondervraging)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Requisitor (door Officier)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Pleidooi (door advocaat)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Laatste woord van de verdachte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Vonnis (bij meervoudige kamer na 2 weken)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Na een rechtzaak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nl-NL"/>
              <a:t>Twee mogelijkheden:</a:t>
            </a:r>
          </a:p>
          <a:p>
            <a:r>
              <a:rPr lang="nl-NL"/>
              <a:t>Hoger beroep (strafzaak opnieuw) bij het gerechtshof</a:t>
            </a:r>
          </a:p>
          <a:p>
            <a:r>
              <a:rPr lang="nl-NL"/>
              <a:t>In cassatie (rechtsregels juist toegepast) bij de Hoge Raad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Doelen van straffen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/>
              <a:t>Wraak en vergelding</a:t>
            </a:r>
          </a:p>
          <a:p>
            <a:r>
              <a:rPr lang="nl-NL"/>
              <a:t>Afschrikking</a:t>
            </a:r>
          </a:p>
          <a:p>
            <a:r>
              <a:rPr lang="nl-NL"/>
              <a:t>Voorkomen van eigenrichting</a:t>
            </a:r>
          </a:p>
          <a:p>
            <a:r>
              <a:rPr lang="nl-NL"/>
              <a:t>Resocialisatie</a:t>
            </a:r>
          </a:p>
          <a:p>
            <a:r>
              <a:rPr lang="nl-NL"/>
              <a:t>Beveiliging van de samenleving</a:t>
            </a:r>
          </a:p>
          <a:p>
            <a:endParaRPr lang="nl-NL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Oefenen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/>
              <a:t>Werkboek blz. 39, 40</a:t>
            </a:r>
          </a:p>
          <a:p>
            <a:r>
              <a:rPr lang="nl-NL"/>
              <a:t>Vraag 7, 14, 16</a:t>
            </a:r>
          </a:p>
          <a:p>
            <a:endParaRPr lang="nl-NL"/>
          </a:p>
          <a:p>
            <a:r>
              <a:rPr lang="nl-NL"/>
              <a:t>Klaar? Alle vragen van P3 en P4 zijn gemaakt?</a:t>
            </a:r>
          </a:p>
          <a:p>
            <a:r>
              <a:rPr lang="nl-NL"/>
              <a:t>Zelfstandig verder met P5 en P6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Afsluiting: Kun je nu....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/>
              <a:t>de verschillende theorieen over de oorzaken van crimineel gedrag benoemen?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in eigen woorden uitleggen wat er gebeurt als een strafzaak bij de rechter komt?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benoemen wat de belangrijkste doelen van straffen zijn?</a:t>
            </a:r>
          </a:p>
          <a:p>
            <a:endParaRPr lang="nl-NL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Vandaag: pas op de plaats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nl-NL"/>
              <a:t>Actualiteit-lesstof</a:t>
            </a:r>
          </a:p>
          <a:p>
            <a:r>
              <a:rPr lang="nl-NL"/>
              <a:t>Voorbereiding toets: vragen, antwoordmodel en maken 15 min (tot 11.15)</a:t>
            </a:r>
          </a:p>
          <a:p>
            <a:r>
              <a:rPr lang="nl-NL"/>
              <a:t>Klaar met de toets maken. </a:t>
            </a:r>
            <a:r>
              <a:rPr lang="nl-NL" err="1"/>
              <a:t>Essener</a:t>
            </a:r>
            <a:r>
              <a:rPr lang="nl-NL"/>
              <a:t> app Havo (downloaden) gebruiken voor proefexamen H1 en H2</a:t>
            </a:r>
          </a:p>
          <a:p>
            <a:r>
              <a:rPr lang="nl-NL"/>
              <a:t>Afsluiting</a:t>
            </a:r>
          </a:p>
          <a:p>
            <a:endParaRPr lang="nl-NL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4124952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Huiswerk - vragen? (10 min)</a:t>
            </a:r>
          </a:p>
          <a:p>
            <a:r>
              <a:rPr lang="nl-NL" dirty="0" smtClean="0"/>
              <a:t>Inleiding P6 (P5 &amp; 7 ga ik niet examineren!)</a:t>
            </a:r>
          </a:p>
          <a:p>
            <a:r>
              <a:rPr lang="nl-NL" dirty="0" smtClean="0"/>
              <a:t>Leerdoel van vandaag</a:t>
            </a:r>
          </a:p>
          <a:p>
            <a:r>
              <a:rPr lang="nl-NL" dirty="0" smtClean="0"/>
              <a:t>Uitleg lesstof Paragraaf 6 (20 min)</a:t>
            </a:r>
          </a:p>
          <a:p>
            <a:r>
              <a:rPr lang="nl-NL" dirty="0" smtClean="0"/>
              <a:t>Maken (15 min)</a:t>
            </a:r>
          </a:p>
          <a:p>
            <a:r>
              <a:rPr lang="nl-NL" dirty="0" smtClean="0"/>
              <a:t>Afsluiting (5 min)</a:t>
            </a:r>
          </a:p>
          <a:p>
            <a:endParaRPr lang="nl-NL" dirty="0" smtClean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P6 Discussies over de rechtsstaat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Leerdoel: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Je moet kunnen benoemen welke discussie er in de samenleving leven als het gaat om de inperking van rechten van burgers om de samenleving veiliger te maken?</a:t>
            </a:r>
            <a:endParaRPr lang="nl-NL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dillemma’s kennen we ten aanzien van de rechtsstaat?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Actuele voorbeelden van dillema’s t.a.v. rechtsstaat?</a:t>
            </a:r>
          </a:p>
          <a:p>
            <a:endParaRPr lang="nl-NL" dirty="0" smtClean="0"/>
          </a:p>
          <a:p>
            <a:r>
              <a:rPr lang="nl-NL" dirty="0" smtClean="0"/>
              <a:t>Anne Faber</a:t>
            </a:r>
          </a:p>
          <a:p>
            <a:r>
              <a:rPr lang="nl-NL" dirty="0" smtClean="0"/>
              <a:t>‘Aftapwet’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Om het leerdoel te behalen kijken we </a:t>
            </a:r>
            <a:r>
              <a:rPr lang="nl-NL" smtClean="0"/>
              <a:t>naar </a:t>
            </a:r>
            <a:r>
              <a:rPr lang="nl-NL" smtClean="0"/>
              <a:t>dilemma’s op deze 4 terreinen: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Botsende grondrechten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Uitbreiding van opsporingsbevoegdheden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Veranderingen in de rechtspraak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Strenger straffen</a:t>
            </a:r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4 thema’s</a:t>
            </a:r>
          </a:p>
        </p:txBody>
      </p:sp>
      <p:pic>
        <p:nvPicPr>
          <p:cNvPr id="4" name="Content Placeholder 3" descr="2e kam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755576" y="1700808"/>
            <a:ext cx="3528930" cy="1977083"/>
          </a:xfrm>
        </p:spPr>
      </p:pic>
      <p:pic>
        <p:nvPicPr>
          <p:cNvPr id="5" name="Picture 4" descr="rechtssta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3232597" cy="2297925"/>
          </a:xfrm>
          <a:prstGeom prst="rect">
            <a:avLst/>
          </a:prstGeom>
        </p:spPr>
      </p:pic>
      <p:pic>
        <p:nvPicPr>
          <p:cNvPr id="6" name="Picture 5" descr="pluriforme samenlev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149080"/>
            <a:ext cx="3528392" cy="2205245"/>
          </a:xfrm>
          <a:prstGeom prst="rect">
            <a:avLst/>
          </a:prstGeom>
        </p:spPr>
      </p:pic>
      <p:pic>
        <p:nvPicPr>
          <p:cNvPr id="7" name="Picture 6" descr="verzorgingsstaa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718173"/>
            <a:ext cx="3759420" cy="31398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Botsende grondrechten</a:t>
            </a:r>
            <a:endParaRPr lang="nl-NL" dirty="0"/>
          </a:p>
        </p:txBody>
      </p:sp>
      <p:pic>
        <p:nvPicPr>
          <p:cNvPr id="6" name="Content Placeholder 5" descr="meer of minder maro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92540" y="1600200"/>
            <a:ext cx="7993869" cy="4495800"/>
          </a:xfr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Opsporingsbevoegdheden uitbreiden</a:t>
            </a:r>
            <a:endParaRPr lang="nl-NL" dirty="0"/>
          </a:p>
        </p:txBody>
      </p:sp>
      <p:pic>
        <p:nvPicPr>
          <p:cNvPr id="4" name="Content Placeholder 3" descr="9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03288" y="1609725"/>
            <a:ext cx="3859212" cy="2281547"/>
          </a:xfrm>
        </p:spPr>
      </p:pic>
      <p:pic>
        <p:nvPicPr>
          <p:cNvPr id="5" name="Picture 4" descr="The-Godfat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549" y="4276344"/>
            <a:ext cx="3402117" cy="1914906"/>
          </a:xfrm>
          <a:prstGeom prst="rect">
            <a:avLst/>
          </a:prstGeom>
        </p:spPr>
      </p:pic>
      <p:pic>
        <p:nvPicPr>
          <p:cNvPr id="6" name="Picture 5" descr="hack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259" y="2481072"/>
            <a:ext cx="3726989" cy="24147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Veranderingen in de rechtspraak</a:t>
            </a:r>
            <a:endParaRPr lang="nl-NL" dirty="0"/>
          </a:p>
        </p:txBody>
      </p:sp>
      <p:pic>
        <p:nvPicPr>
          <p:cNvPr id="4" name="Content Placeholder 3" descr="spreekrecht-slachtoffers-820x3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28015" y="2419350"/>
            <a:ext cx="3801110" cy="1390650"/>
          </a:xfrm>
        </p:spPr>
      </p:pic>
      <p:pic>
        <p:nvPicPr>
          <p:cNvPr id="5" name="Picture 4" descr="o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4900" y="2762250"/>
            <a:ext cx="3448050" cy="3448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Strenger straffen?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Picture 3" descr="loes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9837" y="1334331"/>
            <a:ext cx="3910013" cy="552366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Nu maken in de les (15 min)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Vraag 7, 8 en 9</a:t>
            </a:r>
          </a:p>
          <a:p>
            <a:endParaRPr lang="nl-NL" dirty="0" smtClean="0"/>
          </a:p>
          <a:p>
            <a:r>
              <a:rPr lang="nl-NL" dirty="0" smtClean="0"/>
              <a:t>Ben je klaar, dan ga je door naar vraag 11.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pPr>
              <a:buNone/>
            </a:pPr>
            <a:r>
              <a:rPr lang="nl-NL" sz="4000" dirty="0" smtClean="0"/>
              <a:t>	</a:t>
            </a:r>
            <a:r>
              <a:rPr lang="nl-NL" sz="4000" i="1" dirty="0" smtClean="0"/>
              <a:t>Kun je nu voor jezelf een </a:t>
            </a:r>
            <a:r>
              <a:rPr lang="nl-NL" sz="4000" i="1" smtClean="0"/>
              <a:t>aantal discussies </a:t>
            </a:r>
            <a:r>
              <a:rPr lang="nl-NL" sz="4000" i="1" dirty="0" smtClean="0"/>
              <a:t>noemen die er leven in de samenleving ten aanzien van de rechtsstaat?</a:t>
            </a:r>
            <a:endParaRPr lang="nl-NL" sz="4000" i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Hoe aan de slag met dit vak?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/>
              <a:t>Instructielessen (college, aantekeningen maken in je schrift)</a:t>
            </a:r>
          </a:p>
          <a:p>
            <a:r>
              <a:rPr lang="nl-NL"/>
              <a:t>Leerplein zelfstandig werken uit het werkboek</a:t>
            </a:r>
          </a:p>
          <a:p>
            <a:r>
              <a:rPr lang="nl-NL"/>
              <a:t>Actualiteit volgen (journaal, krant, internet, etc)</a:t>
            </a:r>
          </a:p>
          <a:p>
            <a:r>
              <a:rPr lang="nl-NL"/>
              <a:t>Website: </a:t>
            </a:r>
            <a:r>
              <a:rPr lang="nl-NL">
                <a:hlinkClick r:id="rId2"/>
              </a:rPr>
              <a:t>www.jufnadya.weebly.com</a:t>
            </a:r>
            <a:endParaRPr lang="nl-NL"/>
          </a:p>
          <a:p>
            <a:endParaRPr lang="nl-NL"/>
          </a:p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Samenleving</a:t>
            </a:r>
          </a:p>
        </p:txBody>
      </p:sp>
      <p:pic>
        <p:nvPicPr>
          <p:cNvPr id="9" name="Content Placeholder 8" descr="NederlandseProvinciesLarg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41132" y="1600200"/>
            <a:ext cx="3896685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4 Kenmerken </a:t>
            </a:r>
            <a:br>
              <a:rPr lang="nl-NL"/>
            </a:br>
            <a:r>
              <a:rPr lang="nl-NL"/>
              <a:t>Maatschappelijk probleem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/>
              <a:t>Gevolgen voor </a:t>
            </a:r>
            <a:r>
              <a:rPr lang="nl-NL" u="sng"/>
              <a:t>grote groepen mensen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Er bestaan </a:t>
            </a:r>
            <a:r>
              <a:rPr lang="nl-NL" u="sng"/>
              <a:t>tegengestelde opvattingen </a:t>
            </a:r>
            <a:r>
              <a:rPr lang="nl-NL"/>
              <a:t>over de oorzaak en de aanpak van het probleem</a:t>
            </a:r>
          </a:p>
          <a:p>
            <a:pPr marL="514350" indent="-514350">
              <a:buFont typeface="+mj-lt"/>
              <a:buAutoNum type="arabicPeriod"/>
            </a:pPr>
            <a:r>
              <a:rPr lang="nl-NL" u="sng"/>
              <a:t>Veel aandacht van de media </a:t>
            </a:r>
            <a:r>
              <a:rPr lang="nl-NL"/>
              <a:t>voor het probleem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Gemeenschappelijk oplossing is nodig, waardoor de </a:t>
            </a:r>
            <a:r>
              <a:rPr lang="nl-NL" u="sng"/>
              <a:t>overheid/politiek</a:t>
            </a:r>
            <a:r>
              <a:rPr lang="nl-NL"/>
              <a:t> aan zet is.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Meningsvorming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nl-NL">
                <a:hlinkClick r:id="rId2"/>
              </a:rPr>
              <a:t>Vraag op straat</a:t>
            </a:r>
            <a:endParaRPr lang="nl-NL"/>
          </a:p>
          <a:p>
            <a:pPr>
              <a:buNone/>
            </a:pPr>
            <a:endParaRPr lang="nl-NL"/>
          </a:p>
          <a:p>
            <a:pPr>
              <a:buNone/>
            </a:pPr>
            <a:r>
              <a:rPr lang="nl-NL"/>
              <a:t>	Onthoud (of noteer) minimaal twee argumenten op die je hebt gehoord.</a:t>
            </a:r>
            <a:br>
              <a:rPr lang="nl-NL"/>
            </a:br>
            <a:endParaRPr lang="nl-NL"/>
          </a:p>
          <a:p>
            <a:pPr>
              <a:buNone/>
            </a:pPr>
            <a:r>
              <a:rPr lang="nl-NL"/>
              <a:t>Een goede mening:</a:t>
            </a:r>
          </a:p>
          <a:p>
            <a:pPr>
              <a:buNone/>
            </a:pPr>
            <a:r>
              <a:rPr lang="nl-NL"/>
              <a:t>-gebaseerd op feiten</a:t>
            </a:r>
          </a:p>
          <a:p>
            <a:pPr>
              <a:buNone/>
            </a:pPr>
            <a:r>
              <a:rPr lang="nl-NL"/>
              <a:t>-kennis van het onderwerp</a:t>
            </a:r>
          </a:p>
          <a:p>
            <a:pPr>
              <a:buNone/>
            </a:pPr>
            <a:endParaRPr lang="nl-NL"/>
          </a:p>
          <a:p>
            <a:pPr>
              <a:buNone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Basisconcepten en sleutelvragen </a:t>
            </a:r>
            <a:br>
              <a:rPr lang="nl-NL"/>
            </a:br>
            <a:r>
              <a:rPr lang="nl-NL"/>
              <a:t>blz 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/>
              <a:t>Waarden en normen </a:t>
            </a:r>
            <a:r>
              <a:rPr lang="nl-NL">
                <a:hlinkClick r:id="rId2"/>
              </a:rPr>
              <a:t>(Door rood rijden)</a:t>
            </a:r>
            <a:endParaRPr lang="nl-NL"/>
          </a:p>
          <a:p>
            <a:r>
              <a:rPr lang="nl-NL"/>
              <a:t>Belangen (gemeenschappelijk-tegengesteld)</a:t>
            </a:r>
          </a:p>
          <a:p>
            <a:r>
              <a:rPr lang="nl-NL"/>
              <a:t>Macht </a:t>
            </a:r>
            <a:r>
              <a:rPr lang="nl-NL">
                <a:hlinkClick r:id="rId3"/>
              </a:rPr>
              <a:t>(Philip Zimbardo)</a:t>
            </a:r>
            <a:r>
              <a:rPr lang="nl-NL"/>
              <a:t> - machtsmiddelen</a:t>
            </a:r>
          </a:p>
          <a:p>
            <a:r>
              <a:rPr lang="nl-NL">
                <a:hlinkClick r:id="rId4"/>
              </a:rPr>
              <a:t>Sociale cohesie </a:t>
            </a:r>
            <a:endParaRPr lang="nl-NL"/>
          </a:p>
          <a:p>
            <a:r>
              <a:rPr lang="nl-NL">
                <a:hlinkClick r:id="rId5"/>
              </a:rPr>
              <a:t>Sociale ongelijkheid</a:t>
            </a:r>
          </a:p>
          <a:p>
            <a:endParaRPr lang="nl-NL">
              <a:hlinkClick r:id="rId5"/>
            </a:endParaRPr>
          </a:p>
          <a:p>
            <a:pPr>
              <a:buNone/>
            </a:pPr>
            <a:r>
              <a:rPr lang="nl-NL"/>
              <a:t>	4 invalshoeken om maatschappelijke problemen te analyseren, zie blz. 182-183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1042</Words>
  <Application>Microsoft Office PowerPoint</Application>
  <PresentationFormat>On-screen Show (4:3)</PresentationFormat>
  <Paragraphs>242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Median</vt:lpstr>
      <vt:lpstr>Maatschappijleer Periode 1</vt:lpstr>
      <vt:lpstr>Wat gaan we vandaag doen?</vt:lpstr>
      <vt:lpstr>Het vak maatschappijleer</vt:lpstr>
      <vt:lpstr>4 thema’s</vt:lpstr>
      <vt:lpstr>Hoe aan de slag met dit vak?</vt:lpstr>
      <vt:lpstr>Samenleving</vt:lpstr>
      <vt:lpstr>4 Kenmerken  Maatschappelijk probleem</vt:lpstr>
      <vt:lpstr>Meningsvorming</vt:lpstr>
      <vt:lpstr>Basisconcepten en sleutelvragen  blz 16</vt:lpstr>
      <vt:lpstr>Waar of niet waar?</vt:lpstr>
      <vt:lpstr>Huiswerk</vt:lpstr>
      <vt:lpstr>Les 2 H2 Rechtsstaat</vt:lpstr>
      <vt:lpstr>Leerdoelen: check jezelf!</vt:lpstr>
      <vt:lpstr>Kenmerken Nederlandse staat</vt:lpstr>
      <vt:lpstr>Recht en rechtvaardigheid</vt:lpstr>
      <vt:lpstr>Grondbeginselen van de rechtsstaat</vt:lpstr>
      <vt:lpstr>1. Montesquieu: machtsmisbruik voorkomen</vt:lpstr>
      <vt:lpstr>2. Grondrechten</vt:lpstr>
      <vt:lpstr>3. Legaliteitsbeginsel</vt:lpstr>
      <vt:lpstr>Onafhankelijke rechters</vt:lpstr>
      <vt:lpstr>Rechtsgebieden (niet bestuderen voor het SE)</vt:lpstr>
      <vt:lpstr>Leerdoelen behaald?</vt:lpstr>
      <vt:lpstr>Huiswerk voor volgende week </vt:lpstr>
      <vt:lpstr>Vandaag</vt:lpstr>
      <vt:lpstr>Leerdoelen</vt:lpstr>
      <vt:lpstr>Slide 26</vt:lpstr>
      <vt:lpstr>Theorieën oorzaken crimineel gedrag</vt:lpstr>
      <vt:lpstr>Oefenen met theorieën</vt:lpstr>
      <vt:lpstr>Vervolging (voor de rechter brengen)</vt:lpstr>
      <vt:lpstr>Verloop van een rechtzaak</vt:lpstr>
      <vt:lpstr>Na een rechtzaak</vt:lpstr>
      <vt:lpstr>Doelen van straffen</vt:lpstr>
      <vt:lpstr>Oefenen</vt:lpstr>
      <vt:lpstr>Afsluiting: Kun je nu....</vt:lpstr>
      <vt:lpstr>Vandaag: pas op de plaats les</vt:lpstr>
      <vt:lpstr>Vandaag</vt:lpstr>
      <vt:lpstr>P6 Discussies over de rechtsstaat</vt:lpstr>
      <vt:lpstr>Welke dillemma’s kennen we ten aanzien van de rechtsstaat?</vt:lpstr>
      <vt:lpstr>Om het leerdoel te behalen kijken we naar dilemma’s op deze 4 terreinen:</vt:lpstr>
      <vt:lpstr>Botsende grondrechten</vt:lpstr>
      <vt:lpstr>Opsporingsbevoegdheden uitbreiden</vt:lpstr>
      <vt:lpstr>Veranderingen in de rechtspraak</vt:lpstr>
      <vt:lpstr>Strenger straffen?</vt:lpstr>
      <vt:lpstr>Nu maken in de les (15 min)</vt:lpstr>
      <vt:lpstr>Afsluiting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Maatschappijleer Periode 1</dc:title>
  <dc:creator>Alcudia</dc:creator>
  <cp:lastModifiedBy>Eigenaar</cp:lastModifiedBy>
  <cp:revision>5</cp:revision>
  <dcterms:modified xsi:type="dcterms:W3CDTF">2017-10-18T06:24:26Z</dcterms:modified>
</cp:coreProperties>
</file>