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8" r:id="rId1"/>
  </p:sldMasterIdLst>
  <p:sldIdLst>
    <p:sldId id="256" r:id="rId2"/>
    <p:sldId id="266" r:id="rId3"/>
    <p:sldId id="267" r:id="rId4"/>
    <p:sldId id="257" r:id="rId5"/>
    <p:sldId id="260" r:id="rId6"/>
    <p:sldId id="258" r:id="rId7"/>
    <p:sldId id="261" r:id="rId8"/>
    <p:sldId id="263" r:id="rId9"/>
    <p:sldId id="264" r:id="rId10"/>
    <p:sldId id="262" r:id="rId11"/>
    <p:sldId id="301" r:id="rId12"/>
    <p:sldId id="273" r:id="rId13"/>
    <p:sldId id="268" r:id="rId14"/>
    <p:sldId id="270" r:id="rId15"/>
    <p:sldId id="274" r:id="rId16"/>
    <p:sldId id="272" r:id="rId17"/>
    <p:sldId id="271" r:id="rId18"/>
    <p:sldId id="275" r:id="rId19"/>
    <p:sldId id="276" r:id="rId20"/>
    <p:sldId id="277" r:id="rId21"/>
    <p:sldId id="278" r:id="rId22"/>
    <p:sldId id="279" r:id="rId23"/>
    <p:sldId id="284" r:id="rId24"/>
    <p:sldId id="285" r:id="rId25"/>
    <p:sldId id="281" r:id="rId26"/>
    <p:sldId id="280" r:id="rId27"/>
    <p:sldId id="282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5" r:id="rId37"/>
    <p:sldId id="299" r:id="rId38"/>
    <p:sldId id="294" r:id="rId39"/>
    <p:sldId id="296" r:id="rId40"/>
    <p:sldId id="297" r:id="rId41"/>
    <p:sldId id="298" r:id="rId42"/>
    <p:sldId id="300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7AFFB9B-9FB8-469E-96F9-4D32314110B6}" type="datetimeFigureOut">
              <a:rPr lang="en-US" smtClean="0"/>
              <a:t>9/2/2019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097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10099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06840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9/2/2019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942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9/2/2019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0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32896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9/2/2019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60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13456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4137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9/2/2019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70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9/2/2019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09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466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9/2/2019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84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35BB1C6-BF8F-4481-8AB2-603A1C8A906A}" type="datetimeFigureOut">
              <a:rPr lang="en-US" smtClean="0"/>
              <a:t>9/2/2019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11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NUL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youtube.com/watch?v=pnXmeNSbMAQ" TargetMode="Externa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jufnadya.weebly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A7DCC-932D-407A-BE76-E41FF20D44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Het </a:t>
            </a:r>
            <a:r>
              <a:rPr lang="en-US" dirty="0" err="1"/>
              <a:t>vak</a:t>
            </a:r>
            <a:r>
              <a:rPr lang="en-US" dirty="0"/>
              <a:t> </a:t>
            </a:r>
            <a:r>
              <a:rPr lang="en-US" dirty="0" err="1"/>
              <a:t>maatschappijleer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AAFA756-2F94-4E99-9528-F0BC90D318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Nadya Karim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0991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E16DBF-F4E3-4FC0-B1FA-53F6126CB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Vragen</a:t>
            </a:r>
            <a:r>
              <a:rPr lang="en-US" dirty="0"/>
              <a:t>?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F755EBB-10B8-4E06-B0BE-EC3739A9503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227512" y="2063750"/>
            <a:ext cx="3311525" cy="3311525"/>
          </a:xfrm>
        </p:spPr>
      </p:pic>
    </p:spTree>
    <p:extLst>
      <p:ext uri="{BB962C8B-B14F-4D97-AF65-F5344CB8AC3E}">
        <p14:creationId xmlns:p14="http://schemas.microsoft.com/office/powerpoint/2010/main" val="3664563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E0E2C-6C76-4349-9C33-EF3D008A2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0C8A75-307F-4F80-A01E-C784BB9B1DB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Welkom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Afronden Oefenopdracht = huiswerk voor donderdag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Waar liep je de vorige les tegen aan? Hoe kun je dit oplossen?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Uitleg Paragraaf 1en ermee aan de slag = huiswerk voor morgen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Klaar met P1, dan uitwerken leerdoelen P1.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Klaar met uitwerken leerdoelen P1? Verder met P2.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4872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FA4D36-2775-43E4-9BD5-398EC7A1C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A103C4-1CEF-400E-8959-46348A632C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828800"/>
            <a:ext cx="10394707" cy="444398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Ik kan uitleggen wat socialisatie is.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Ik kan beschrijven hoe een mens zich ontwikkeld tot lid van de samenleving en de invloed van het socialisatieproces herkennen en beschrijven (rol van waarden en normen + </a:t>
            </a:r>
            <a:r>
              <a:rPr lang="nl-NL" dirty="0" err="1"/>
              <a:t>vb</a:t>
            </a:r>
            <a:r>
              <a:rPr lang="nl-NL" dirty="0"/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Ik kan uitleggen wat belangen en belangentegenstellingen zijn.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Ik kan beschrijven en uitleggen dat mensen vanuit hun maatschappelijke posities belangen hebben en hoe daardoor conflicten kunnen ontstaan.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Ik kan vormen van macht en machtsmiddelen herkennen, beschrijven en verklaren.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Ik kan uitleggen dat mensen bij een subcultuur (willen) horen en dat elke subcultuur invloed heeft op het gedrag en socialisatieproces.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Ik kan het belang van geschreven en ongeschreven regels uitleggen.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Ik kan een mening geven en beoordelen of er sprake is van feiten of vooroordelen, wat de invalhoeken en argumenten zijn.</a:t>
            </a:r>
          </a:p>
        </p:txBody>
      </p:sp>
    </p:spTree>
    <p:extLst>
      <p:ext uri="{BB962C8B-B14F-4D97-AF65-F5344CB8AC3E}">
        <p14:creationId xmlns:p14="http://schemas.microsoft.com/office/powerpoint/2010/main" val="4269599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C2AC00-05EA-4EA8-BEF5-055B1F7FF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Wat is maatschappijleer?</a:t>
            </a:r>
            <a:br>
              <a:rPr lang="nl-NL" dirty="0"/>
            </a:br>
            <a:r>
              <a:rPr lang="nl-NL" dirty="0"/>
              <a:t>Paragraaf 1 ‘De samenleving’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C63F25-B380-43AD-8EF9-226980B6FF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6810" y="2699500"/>
            <a:ext cx="10394707" cy="3311189"/>
          </a:xfrm>
        </p:spPr>
        <p:txBody>
          <a:bodyPr/>
          <a:lstStyle/>
          <a:p>
            <a:pPr marL="0" indent="0" algn="ctr">
              <a:buNone/>
            </a:pPr>
            <a:r>
              <a:rPr lang="nl-NL" b="1" dirty="0">
                <a:solidFill>
                  <a:srgbClr val="FF0066"/>
                </a:solidFill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Samen lezen blz. 8-9 in het tekstboek (online).</a:t>
            </a:r>
          </a:p>
          <a:p>
            <a:pPr marL="0" indent="0" algn="ctr">
              <a:buNone/>
            </a:pPr>
            <a:r>
              <a:rPr lang="nl-NL" b="1" dirty="0">
                <a:solidFill>
                  <a:srgbClr val="FF0066"/>
                </a:solidFill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Maken vragen in het digitale werkboek (Via leermiddelen in SOM).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u="sng" dirty="0"/>
              <a:t>Klaar met Paragraaf 1? Kiezen uit:</a:t>
            </a:r>
          </a:p>
          <a:p>
            <a:pPr marL="0" indent="0">
              <a:buNone/>
            </a:pPr>
            <a:r>
              <a:rPr lang="nl-NL" dirty="0"/>
              <a:t>Uitwerken leerdoelen of</a:t>
            </a:r>
          </a:p>
          <a:p>
            <a:pPr marL="0" indent="0">
              <a:buNone/>
            </a:pPr>
            <a:r>
              <a:rPr lang="nl-NL" dirty="0"/>
              <a:t>verder met Paragraaf 2 (zelfstandig uitleg lezen en vragen maken)</a:t>
            </a:r>
          </a:p>
        </p:txBody>
      </p:sp>
    </p:spTree>
    <p:extLst>
      <p:ext uri="{BB962C8B-B14F-4D97-AF65-F5344CB8AC3E}">
        <p14:creationId xmlns:p14="http://schemas.microsoft.com/office/powerpoint/2010/main" val="2549001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013EF2-DC8E-4680-A3E3-EDD1A81BD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47C8AE-769F-48BE-99B8-C78749E5CF7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Welkom</a:t>
            </a:r>
          </a:p>
          <a:p>
            <a:r>
              <a:rPr lang="nl-NL" dirty="0"/>
              <a:t>Terugblik vorige les</a:t>
            </a:r>
          </a:p>
          <a:p>
            <a:r>
              <a:rPr lang="nl-NL" dirty="0"/>
              <a:t>Huiswerkcheck</a:t>
            </a:r>
          </a:p>
          <a:p>
            <a:r>
              <a:rPr lang="nl-NL" dirty="0"/>
              <a:t>Huiswerk bespreken (check in duo’s)</a:t>
            </a:r>
            <a:endParaRPr lang="nl-NL" dirty="0">
              <a:cs typeface="Arial"/>
            </a:endParaRPr>
          </a:p>
          <a:p>
            <a:r>
              <a:rPr lang="nl-NL" dirty="0"/>
              <a:t>Uitleg Paragraaf 2</a:t>
            </a:r>
          </a:p>
          <a:p>
            <a:r>
              <a:rPr lang="nl-NL" dirty="0"/>
              <a:t>Aan de slag met de tabel Waarden en normen (laptop)</a:t>
            </a:r>
          </a:p>
          <a:p>
            <a:r>
              <a:rPr lang="nl-NL" dirty="0"/>
              <a:t>Zelfstandig werken</a:t>
            </a:r>
          </a:p>
          <a:p>
            <a:r>
              <a:rPr lang="nl-NL" dirty="0"/>
              <a:t>Afsluiting paragraaf 2 (waarden en normen)</a:t>
            </a:r>
          </a:p>
        </p:txBody>
      </p:sp>
    </p:spTree>
    <p:extLst>
      <p:ext uri="{BB962C8B-B14F-4D97-AF65-F5344CB8AC3E}">
        <p14:creationId xmlns:p14="http://schemas.microsoft.com/office/powerpoint/2010/main" val="3089516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0400F2-85A4-4B93-B047-6E3ED5422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Check in duo’s</a:t>
            </a:r>
            <a:r>
              <a:rPr lang="nl-NL">
                <a:cs typeface="Arial"/>
              </a:rPr>
              <a:t> (10 min)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AF3190-BD17-4B7E-8D20-5F4CC06BD54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In duo’s de volgende vragen beantwoorden:</a:t>
            </a:r>
          </a:p>
          <a:p>
            <a:pPr marL="0" indent="0">
              <a:buNone/>
            </a:pPr>
            <a:r>
              <a:rPr lang="nl-NL"/>
              <a:t>Vraag </a:t>
            </a:r>
            <a:r>
              <a:rPr lang="nl-NL">
                <a:cs typeface="Arial"/>
              </a:rPr>
              <a:t>1C, 2 en 3</a:t>
            </a:r>
          </a:p>
          <a:p>
            <a:r>
              <a:rPr lang="nl-NL" dirty="0"/>
              <a:t>Antwoorden uitwisselen</a:t>
            </a:r>
          </a:p>
          <a:p>
            <a:r>
              <a:rPr lang="nl-NL" dirty="0"/>
              <a:t>Bij verschillende antwoorden Overeenstemming bereiken over juiste antwoord</a:t>
            </a:r>
          </a:p>
          <a:p>
            <a:r>
              <a:rPr lang="nl-NL" dirty="0"/>
              <a:t>Klassikaal bespreken</a:t>
            </a:r>
          </a:p>
        </p:txBody>
      </p:sp>
    </p:spTree>
    <p:extLst>
      <p:ext uri="{BB962C8B-B14F-4D97-AF65-F5344CB8AC3E}">
        <p14:creationId xmlns:p14="http://schemas.microsoft.com/office/powerpoint/2010/main" val="2858610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FDA6A-F8D2-4C53-8BAB-C017BAB73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Leerdoel(en)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78D109-7660-4215-9813-CF6C51D419E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latin typeface="Calibri" panose="020F0502020204030204" pitchFamily="34" charset="0"/>
              </a:rPr>
              <a:t>Na HET BESTUDEREN VAN Paragraaf 2 KUN JE…</a:t>
            </a:r>
          </a:p>
          <a:p>
            <a:r>
              <a:rPr lang="nl-NL" b="1" dirty="0">
                <a:solidFill>
                  <a:srgbClr val="FF0066"/>
                </a:solidFill>
                <a:latin typeface="Calibri" panose="020F0502020204030204" pitchFamily="34" charset="0"/>
              </a:rPr>
              <a:t>DE VERSCHILLEN TUSSEN EN WAARDEN EN NORMEN BENOEMEN EN VOORBEELDEN GEVEN</a:t>
            </a:r>
            <a:endParaRPr lang="nl-NL" b="1" dirty="0">
              <a:solidFill>
                <a:srgbClr val="FF0066"/>
              </a:solidFill>
              <a:latin typeface="Calibri" panose="020F0502020204030204" pitchFamily="34" charset="0"/>
              <a:cs typeface="Calibri"/>
            </a:endParaRPr>
          </a:p>
          <a:p>
            <a:r>
              <a:rPr lang="nl-NL" dirty="0">
                <a:latin typeface="Calibri" panose="020F0502020204030204" pitchFamily="34" charset="0"/>
              </a:rPr>
              <a:t>UITLEGGEN WAT EEN BELANG IS EN WAAROM DEZE SOMS TEGENGESTELD ZIJN</a:t>
            </a:r>
          </a:p>
          <a:p>
            <a:r>
              <a:rPr lang="nl-NL" dirty="0">
                <a:latin typeface="Calibri" panose="020F0502020204030204" pitchFamily="34" charset="0"/>
              </a:rPr>
              <a:t>UITLEGGEN </a:t>
            </a:r>
            <a:r>
              <a:rPr lang="nl-NL" dirty="0" err="1">
                <a:latin typeface="Calibri" panose="020F0502020204030204" pitchFamily="34" charset="0"/>
              </a:rPr>
              <a:t>WaT</a:t>
            </a:r>
            <a:r>
              <a:rPr lang="nl-NL" dirty="0">
                <a:latin typeface="Calibri" panose="020F0502020204030204" pitchFamily="34" charset="0"/>
              </a:rPr>
              <a:t> MACHT IS EN WAT DIT BEGRIP MET MAATSCHAPPIJLEER TE MAKEN HEEFT</a:t>
            </a:r>
          </a:p>
          <a:p>
            <a:pPr marL="0" indent="0">
              <a:buNone/>
            </a:pPr>
            <a:endParaRPr lang="nl-NL" dirty="0">
              <a:latin typeface="Calibri" panose="020F0502020204030204" pitchFamily="34" charset="0"/>
            </a:endParaRPr>
          </a:p>
          <a:p>
            <a:endParaRPr lang="nl-N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7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9A843-0E70-4BB5-AF0E-59398BE7D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Waarden en normen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7FE364C2-67C9-4723-80B3-D9220BC2010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Waarden=</a:t>
            </a:r>
            <a:endParaRPr lang="nl-NL" sz="2400" dirty="0">
              <a:cs typeface="Arial"/>
            </a:endParaRPr>
          </a:p>
          <a:p>
            <a:pPr marL="0" indent="0">
              <a:buNone/>
            </a:pPr>
            <a:r>
              <a:rPr lang="nl-NL" b="1" dirty="0">
                <a:latin typeface="Calibri" panose="020F0502020204030204" pitchFamily="34" charset="0"/>
              </a:rPr>
              <a:t>Ideeën/principes die je belangrijk vindt in het leven</a:t>
            </a:r>
            <a:endParaRPr lang="nl-NL" b="1" dirty="0">
              <a:latin typeface="Calibri" panose="020F0502020204030204" pitchFamily="34" charset="0"/>
              <a:cs typeface="Calibri"/>
            </a:endParaRPr>
          </a:p>
          <a:p>
            <a:pPr marL="0" indent="0">
              <a:buNone/>
            </a:pPr>
            <a:r>
              <a:rPr lang="nl-NL" u="sng" dirty="0"/>
              <a:t>Voorbeelden:</a:t>
            </a:r>
          </a:p>
          <a:p>
            <a:pPr marL="0" indent="0">
              <a:buNone/>
            </a:pPr>
            <a:r>
              <a:rPr lang="nl-NL" i="1" dirty="0">
                <a:solidFill>
                  <a:srgbClr val="FF0066"/>
                </a:solidFill>
                <a:latin typeface="Calibri" panose="020F0502020204030204" pitchFamily="34" charset="0"/>
              </a:rPr>
              <a:t>Gezondheid</a:t>
            </a:r>
          </a:p>
          <a:p>
            <a:pPr marL="0" indent="0">
              <a:buNone/>
            </a:pPr>
            <a:r>
              <a:rPr lang="nl-NL" i="1" dirty="0">
                <a:solidFill>
                  <a:srgbClr val="FF0066"/>
                </a:solidFill>
                <a:latin typeface="Calibri" panose="020F0502020204030204" pitchFamily="34" charset="0"/>
              </a:rPr>
              <a:t>Vertrouwen</a:t>
            </a:r>
          </a:p>
          <a:p>
            <a:pPr marL="0" indent="0">
              <a:buNone/>
            </a:pPr>
            <a:r>
              <a:rPr lang="nl-NL" i="1" dirty="0">
                <a:solidFill>
                  <a:srgbClr val="FF0066"/>
                </a:solidFill>
                <a:latin typeface="Calibri" panose="020F0502020204030204" pitchFamily="34" charset="0"/>
              </a:rPr>
              <a:t>Hygiëne 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5CCE1EED-5E32-412C-A8EB-8D5787D3E7A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Normen=</a:t>
            </a:r>
          </a:p>
          <a:p>
            <a:pPr marL="0" indent="0">
              <a:buNone/>
            </a:pPr>
            <a:r>
              <a:rPr lang="nl-NL" b="1" dirty="0">
                <a:latin typeface="Calibri" panose="020F0502020204030204" pitchFamily="34" charset="0"/>
              </a:rPr>
              <a:t>Regels over hoe jij en anderen zich moeten gedragen</a:t>
            </a:r>
            <a:endParaRPr lang="nl-NL" b="1" dirty="0">
              <a:latin typeface="Calibri" panose="020F0502020204030204" pitchFamily="34" charset="0"/>
              <a:cs typeface="Calibri"/>
            </a:endParaRPr>
          </a:p>
          <a:p>
            <a:pPr marL="0" indent="0">
              <a:buNone/>
            </a:pPr>
            <a:r>
              <a:rPr lang="nl-NL" u="sng" dirty="0"/>
              <a:t>Voorbeelden:</a:t>
            </a:r>
          </a:p>
          <a:p>
            <a:pPr marL="0" indent="0">
              <a:buNone/>
            </a:pPr>
            <a:r>
              <a:rPr lang="nl-NL" i="1" dirty="0">
                <a:solidFill>
                  <a:srgbClr val="FF0066"/>
                </a:solidFill>
                <a:latin typeface="Calibri" panose="020F0502020204030204" pitchFamily="34" charset="0"/>
              </a:rPr>
              <a:t>Regelmatig bewegen</a:t>
            </a:r>
          </a:p>
          <a:p>
            <a:pPr marL="0" indent="0">
              <a:buNone/>
            </a:pPr>
            <a:r>
              <a:rPr lang="nl-NL" i="1" dirty="0">
                <a:solidFill>
                  <a:srgbClr val="FF0066"/>
                </a:solidFill>
                <a:latin typeface="Calibri" panose="020F0502020204030204" pitchFamily="34" charset="0"/>
              </a:rPr>
              <a:t>Niet liegen</a:t>
            </a:r>
          </a:p>
          <a:p>
            <a:pPr marL="0" indent="0">
              <a:buNone/>
            </a:pPr>
            <a:r>
              <a:rPr lang="nl-NL" i="1" dirty="0">
                <a:solidFill>
                  <a:srgbClr val="FF0066"/>
                </a:solidFill>
                <a:latin typeface="Calibri" panose="020F0502020204030204" pitchFamily="34" charset="0"/>
              </a:rPr>
              <a:t>Handen wassen voor het eten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3DEABC8-4C9E-4350-A59D-BCEA5711BA83}"/>
              </a:ext>
            </a:extLst>
          </p:cNvPr>
          <p:cNvSpPr txBox="1"/>
          <p:nvPr/>
        </p:nvSpPr>
        <p:spPr>
          <a:xfrm>
            <a:off x="371061" y="5698435"/>
            <a:ext cx="1110532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OPDRACHT 9: Vul de tabel (blz. 7) aan met minstens nog 4 waarden en bijbehorende normen!</a:t>
            </a:r>
            <a:r>
              <a:rPr lang="nl-NL" b="1" dirty="0">
                <a:solidFill>
                  <a:schemeClr val="bg1"/>
                </a:solidFill>
                <a:cs typeface="Arial"/>
              </a:rPr>
              <a:t> Let op: je mag niet dezelfde gebruiken als in deze </a:t>
            </a:r>
            <a:r>
              <a:rPr lang="nl-NL" b="1" dirty="0" err="1">
                <a:solidFill>
                  <a:schemeClr val="bg1"/>
                </a:solidFill>
                <a:cs typeface="Arial"/>
              </a:rPr>
              <a:t>Powerpoint</a:t>
            </a:r>
            <a:r>
              <a:rPr lang="nl-NL" b="1" dirty="0">
                <a:solidFill>
                  <a:schemeClr val="bg1"/>
                </a:solidFill>
                <a:cs typeface="Arial"/>
              </a:rPr>
              <a:t>.</a:t>
            </a:r>
            <a:endParaRPr lang="nl-NL" b="1" dirty="0">
              <a:solidFill>
                <a:schemeClr val="bg1"/>
              </a:solidFill>
            </a:endParaRP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BE555F54-D7C0-44E2-B03D-09515E8D56A7}"/>
              </a:ext>
            </a:extLst>
          </p:cNvPr>
          <p:cNvCxnSpPr/>
          <p:nvPr/>
        </p:nvCxnSpPr>
        <p:spPr>
          <a:xfrm>
            <a:off x="2345635" y="4134678"/>
            <a:ext cx="33262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D3430F41-5DA1-4F58-B914-44BA5B6DDB48}"/>
              </a:ext>
            </a:extLst>
          </p:cNvPr>
          <p:cNvCxnSpPr/>
          <p:nvPr/>
        </p:nvCxnSpPr>
        <p:spPr>
          <a:xfrm>
            <a:off x="2411896" y="4598504"/>
            <a:ext cx="32202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8C55FEDE-749F-40DB-859E-174E92E1432D}"/>
              </a:ext>
            </a:extLst>
          </p:cNvPr>
          <p:cNvCxnSpPr/>
          <p:nvPr/>
        </p:nvCxnSpPr>
        <p:spPr>
          <a:xfrm>
            <a:off x="1881809" y="5102087"/>
            <a:ext cx="37901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5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4BF77-7F36-4121-98A5-E25B2DD4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Verder met de rest van P2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2BBFA6-9B3B-4B92-BA66-615937C201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7582" y="2138810"/>
            <a:ext cx="10394707" cy="331118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nl-NL" i="1" dirty="0"/>
              <a:t>Samenwerken mag, als het maar zachtjes gebeurd!</a:t>
            </a:r>
            <a:r>
              <a:rPr lang="nl-NL" i="1" dirty="0">
                <a:cs typeface="Arial"/>
              </a:rPr>
              <a:t> 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Klaar met P2? Je mag…</a:t>
            </a:r>
            <a:endParaRPr lang="nl-NL" b="1" dirty="0">
              <a:cs typeface="Arial"/>
            </a:endParaRPr>
          </a:p>
          <a:p>
            <a:pPr marL="0" indent="0">
              <a:buNone/>
            </a:pPr>
            <a:r>
              <a:rPr lang="nl-NL" dirty="0"/>
              <a:t>-vooruit werken</a:t>
            </a:r>
            <a:r>
              <a:rPr lang="nl-NL" dirty="0">
                <a:cs typeface="Arial"/>
              </a:rPr>
              <a:t> P3</a:t>
            </a:r>
          </a:p>
          <a:p>
            <a:pPr marL="0" indent="0">
              <a:buNone/>
            </a:pPr>
            <a:r>
              <a:rPr lang="nl-NL" dirty="0"/>
              <a:t>-begrippenlijst/samenvatting maken (laat de docent aftekenen tot waar je het kunt maken)</a:t>
            </a:r>
          </a:p>
          <a:p>
            <a:pPr marL="0" indent="0">
              <a:buNone/>
            </a:pPr>
            <a:r>
              <a:rPr lang="nl-NL" dirty="0"/>
              <a:t>-digitaal oefenen. Voor meer info Zie </a:t>
            </a:r>
            <a:r>
              <a:rPr lang="nl-NL" dirty="0">
                <a:hlinkClick r:id="rId2" invalidUrl="http://"/>
              </a:rPr>
              <a:t>www.jufnadya.weebly.com</a:t>
            </a:r>
            <a:br>
              <a:rPr lang="nl-NL" dirty="0">
                <a:cs typeface="Arial"/>
                <a:hlinkClick r:id="rId3" invalidUrl="http://"/>
              </a:rPr>
            </a:br>
            <a:br>
              <a:rPr lang="nl-NL" dirty="0">
                <a:hlinkClick r:id="rId4" invalidUrl="http://"/>
              </a:rPr>
            </a:br>
            <a:r>
              <a:rPr lang="nl-NL" b="1" dirty="0">
                <a:solidFill>
                  <a:srgbClr val="00B050"/>
                </a:solidFill>
              </a:rPr>
              <a:t>Klaar met bovenstaande? Steek je vinger op! Dan kom ik bij je langs.</a:t>
            </a:r>
            <a:endParaRPr lang="nl-NL" b="1" dirty="0">
              <a:solidFill>
                <a:srgbClr val="00B050"/>
              </a:solidFill>
              <a:cs typeface="Arial"/>
            </a:endParaRP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3241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1949B6-8722-4A81-B985-3FE780459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Leerdoel deze les behaald?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2E2BB6-DB63-4005-8415-F620C9487A8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>
                <a:latin typeface="Calibri" panose="020F0502020204030204" pitchFamily="34" charset="0"/>
              </a:rPr>
              <a:t>Na deze les kun je…</a:t>
            </a:r>
            <a:endParaRPr lang="nl-NL" b="1" dirty="0">
              <a:latin typeface="Calibri" panose="020F0502020204030204" pitchFamily="34" charset="0"/>
              <a:cs typeface="Calibri"/>
            </a:endParaRPr>
          </a:p>
          <a:p>
            <a:pPr marL="0" indent="0">
              <a:buNone/>
            </a:pPr>
            <a:r>
              <a:rPr lang="nl-NL" b="1" i="1" dirty="0">
                <a:solidFill>
                  <a:srgbClr val="FF0066"/>
                </a:solidFill>
                <a:latin typeface="Calibri" panose="020F0502020204030204" pitchFamily="34" charset="0"/>
              </a:rPr>
              <a:t>DE VERSCHILLEN TUSSEN EN WAARDEN EN NORMEN BENOEMEN EN VOORBEELDEN GEVEN.</a:t>
            </a:r>
            <a:endParaRPr lang="nl-NL" b="1" i="1" dirty="0">
              <a:solidFill>
                <a:srgbClr val="FF0066"/>
              </a:solidFill>
              <a:latin typeface="Calibri" panose="020F0502020204030204" pitchFamily="34" charset="0"/>
              <a:cs typeface="Calibri"/>
            </a:endParaRPr>
          </a:p>
          <a:p>
            <a:pPr marL="0" indent="0">
              <a:buNone/>
            </a:pPr>
            <a:endParaRPr lang="nl-NL" dirty="0">
              <a:solidFill>
                <a:srgbClr val="FF0066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b="1" dirty="0">
                <a:latin typeface="Calibri" panose="020F0502020204030204" pitchFamily="34" charset="0"/>
              </a:rPr>
              <a:t>Schrijf het voor jezelf even op. (2 min)</a:t>
            </a:r>
            <a:endParaRPr lang="nl-NL" b="1" dirty="0">
              <a:latin typeface="Calibri" panose="020F0502020204030204" pitchFamily="34" charset="0"/>
              <a:cs typeface="Calibri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2442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9D5C86-3799-4BC4-B9B0-2E792318B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E37B25-BABE-4F53-8D21-5402CC41DA8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Even voorstellen</a:t>
            </a:r>
          </a:p>
          <a:p>
            <a:r>
              <a:rPr lang="nl-NL" dirty="0"/>
              <a:t>Het examenvak</a:t>
            </a:r>
          </a:p>
          <a:p>
            <a:r>
              <a:rPr lang="nl-NL" dirty="0"/>
              <a:t>Werkwijze</a:t>
            </a:r>
          </a:p>
          <a:p>
            <a:r>
              <a:rPr lang="nl-NL" dirty="0"/>
              <a:t>Hoe ziet het jaar eruit?</a:t>
            </a:r>
          </a:p>
          <a:p>
            <a:r>
              <a:rPr lang="nl-NL" dirty="0"/>
              <a:t>Aan de slag</a:t>
            </a:r>
          </a:p>
        </p:txBody>
      </p:sp>
    </p:spTree>
    <p:extLst>
      <p:ext uri="{BB962C8B-B14F-4D97-AF65-F5344CB8AC3E}">
        <p14:creationId xmlns:p14="http://schemas.microsoft.com/office/powerpoint/2010/main" val="2300989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BAC9FF-C884-4100-BAE7-F58272256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Arial"/>
              </a:rPr>
              <a:t>Huiswerk =H2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7BB142-ACF0-43BD-87FD-BC8F8BE1FC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3037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099314-D225-43E0-A0A1-3780AAE18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Vandaag</a:t>
            </a:r>
            <a:r>
              <a:rPr lang="en-US"/>
              <a:t>	 </a:t>
            </a:r>
            <a:r>
              <a:rPr lang="en-US" dirty="0"/>
              <a:t>	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7FD515-5BD0-41D6-96B4-5C0C8B42D54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Welkom</a:t>
            </a:r>
          </a:p>
          <a:p>
            <a:r>
              <a:rPr lang="en-US" dirty="0" err="1"/>
              <a:t>Mededeling</a:t>
            </a:r>
            <a:r>
              <a:rPr lang="en-US" dirty="0"/>
              <a:t>: laptop </a:t>
            </a:r>
          </a:p>
          <a:p>
            <a:r>
              <a:rPr lang="en-US" dirty="0" err="1"/>
              <a:t>Huiswerkcheck</a:t>
            </a:r>
            <a:endParaRPr lang="en-US" dirty="0"/>
          </a:p>
          <a:p>
            <a:r>
              <a:rPr lang="en-US" dirty="0" err="1"/>
              <a:t>Huiswerkbespreking</a:t>
            </a:r>
            <a:endParaRPr lang="en-US" dirty="0"/>
          </a:p>
          <a:p>
            <a:r>
              <a:rPr lang="en-US" dirty="0" err="1"/>
              <a:t>Uitleg</a:t>
            </a:r>
            <a:r>
              <a:rPr lang="en-US" dirty="0"/>
              <a:t> </a:t>
            </a:r>
            <a:r>
              <a:rPr lang="en-US" dirty="0" err="1"/>
              <a:t>Paragraaf</a:t>
            </a:r>
            <a:r>
              <a:rPr lang="en-US" dirty="0"/>
              <a:t> 3 </a:t>
            </a:r>
          </a:p>
          <a:p>
            <a:r>
              <a:rPr lang="en-US" dirty="0" err="1"/>
              <a:t>Oefenen</a:t>
            </a:r>
            <a:endParaRPr lang="en-US" dirty="0"/>
          </a:p>
          <a:p>
            <a:r>
              <a:rPr lang="en-US" dirty="0" err="1"/>
              <a:t>Afsluiting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466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2D4E34-5689-4D24-ACE4-A884B7FC0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Huiswerk</a:t>
            </a:r>
            <a:r>
              <a:rPr lang="en-US" dirty="0"/>
              <a:t> </a:t>
            </a:r>
            <a:r>
              <a:rPr lang="en-US" dirty="0" err="1"/>
              <a:t>gelukt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AD8CA0-9FC7-435B-9047-AA852FCF7C4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Bespreking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1, 2, 4, 5, 8, 12 </a:t>
            </a:r>
            <a:r>
              <a:rPr lang="en-US" dirty="0" err="1"/>
              <a:t>en</a:t>
            </a:r>
            <a:r>
              <a:rPr lang="en-US" dirty="0"/>
              <a:t> 14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8275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E35B8A-5C81-49B9-A152-5F99CD6D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hlinkClick r:id="rId2"/>
            <a:extLst>
              <a:ext uri="{FF2B5EF4-FFF2-40B4-BE49-F238E27FC236}">
                <a16:creationId xmlns:a16="http://schemas.microsoft.com/office/drawing/2014/main" id="{A63D4FBA-D5F6-4B06-9DBC-B3D9E01C3ED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107096" y="749997"/>
            <a:ext cx="7527236" cy="5358005"/>
          </a:xfrm>
        </p:spPr>
      </p:pic>
    </p:spTree>
    <p:extLst>
      <p:ext uri="{BB962C8B-B14F-4D97-AF65-F5344CB8AC3E}">
        <p14:creationId xmlns:p14="http://schemas.microsoft.com/office/powerpoint/2010/main" val="2181427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74A9C3-B45F-48F7-AC71-864828760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7208DF-8B05-4089-BE08-B013B22EF1F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nl-NL" sz="4000" i="1" dirty="0"/>
          </a:p>
          <a:p>
            <a:r>
              <a:rPr lang="nl-NL" sz="4000" i="1" dirty="0"/>
              <a:t>Na deze les moet je een maatschappelijk probleem kunnen herkennen en benoemen.</a:t>
            </a:r>
          </a:p>
        </p:txBody>
      </p:sp>
    </p:spTree>
    <p:extLst>
      <p:ext uri="{BB962C8B-B14F-4D97-AF65-F5344CB8AC3E}">
        <p14:creationId xmlns:p14="http://schemas.microsoft.com/office/powerpoint/2010/main" val="1321981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08D075-ABD3-49B3-AA28-B893D8E94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 err="1"/>
              <a:t>Paragraaf</a:t>
            </a:r>
            <a:r>
              <a:rPr lang="en-US" sz="3500" b="1" dirty="0"/>
              <a:t> 3 </a:t>
            </a:r>
            <a:br>
              <a:rPr lang="en-US" sz="3500" b="1" dirty="0"/>
            </a:br>
            <a:r>
              <a:rPr lang="en-US" sz="3500" b="1" dirty="0"/>
              <a:t>Hoe </a:t>
            </a:r>
            <a:r>
              <a:rPr lang="en-US" sz="3500" b="1" dirty="0" err="1"/>
              <a:t>onderzoek</a:t>
            </a:r>
            <a:r>
              <a:rPr lang="en-US" sz="3500" b="1" dirty="0"/>
              <a:t> </a:t>
            </a:r>
            <a:r>
              <a:rPr lang="en-US" sz="3500" b="1" dirty="0" err="1"/>
              <a:t>je</a:t>
            </a:r>
            <a:r>
              <a:rPr lang="en-US" sz="3500" b="1" dirty="0"/>
              <a:t> de </a:t>
            </a:r>
            <a:r>
              <a:rPr lang="en-US" sz="3500" b="1" dirty="0" err="1"/>
              <a:t>samenleving</a:t>
            </a:r>
            <a:r>
              <a:rPr lang="en-US" sz="3500" b="1" dirty="0"/>
              <a:t>?</a:t>
            </a:r>
            <a:endParaRPr lang="nl-NL" sz="35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A8EFAD-895B-41CE-A732-EF60CEF6B1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445667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600" b="1" dirty="0" err="1">
                <a:latin typeface="Arial Black" panose="020B0A04020102020204" pitchFamily="34" charset="0"/>
              </a:rPr>
              <a:t>Wanneer</a:t>
            </a:r>
            <a:r>
              <a:rPr lang="en-US" sz="4600" b="1" dirty="0">
                <a:latin typeface="Arial Black" panose="020B0A04020102020204" pitchFamily="34" charset="0"/>
              </a:rPr>
              <a:t> is </a:t>
            </a:r>
            <a:r>
              <a:rPr lang="en-US" sz="4600" b="1" dirty="0" err="1">
                <a:latin typeface="Arial Black" panose="020B0A04020102020204" pitchFamily="34" charset="0"/>
              </a:rPr>
              <a:t>een</a:t>
            </a:r>
            <a:r>
              <a:rPr lang="en-US" sz="4600" b="1" dirty="0">
                <a:latin typeface="Arial Black" panose="020B0A04020102020204" pitchFamily="34" charset="0"/>
              </a:rPr>
              <a:t> </a:t>
            </a:r>
            <a:r>
              <a:rPr lang="en-US" sz="4600" b="1" dirty="0" err="1">
                <a:latin typeface="Arial Black" panose="020B0A04020102020204" pitchFamily="34" charset="0"/>
              </a:rPr>
              <a:t>probleem</a:t>
            </a:r>
            <a:r>
              <a:rPr lang="en-US" sz="4600" b="1" dirty="0">
                <a:latin typeface="Arial Black" panose="020B0A04020102020204" pitchFamily="34" charset="0"/>
              </a:rPr>
              <a:t> </a:t>
            </a:r>
            <a:r>
              <a:rPr lang="en-US" sz="4600" b="1" dirty="0" err="1">
                <a:latin typeface="Arial Black" panose="020B0A04020102020204" pitchFamily="34" charset="0"/>
              </a:rPr>
              <a:t>een</a:t>
            </a:r>
            <a:r>
              <a:rPr lang="en-US" sz="4600" b="1" dirty="0">
                <a:latin typeface="Arial Black" panose="020B0A04020102020204" pitchFamily="34" charset="0"/>
              </a:rPr>
              <a:t> </a:t>
            </a:r>
            <a:r>
              <a:rPr lang="en-US" sz="4600" b="1" dirty="0" err="1">
                <a:latin typeface="Arial Black" panose="020B0A04020102020204" pitchFamily="34" charset="0"/>
              </a:rPr>
              <a:t>maatschappelijk</a:t>
            </a:r>
            <a:r>
              <a:rPr lang="en-US" sz="4600" b="1" dirty="0">
                <a:latin typeface="Arial Black" panose="020B0A04020102020204" pitchFamily="34" charset="0"/>
              </a:rPr>
              <a:t> </a:t>
            </a:r>
            <a:r>
              <a:rPr lang="en-US" sz="4600" b="1" dirty="0" err="1">
                <a:latin typeface="Arial Black" panose="020B0A04020102020204" pitchFamily="34" charset="0"/>
              </a:rPr>
              <a:t>probleem</a:t>
            </a:r>
            <a:r>
              <a:rPr lang="en-US" sz="4600" b="1" dirty="0">
                <a:latin typeface="Arial Black" panose="020B0A04020102020204" pitchFamily="34" charset="0"/>
              </a:rPr>
              <a:t>?</a:t>
            </a:r>
          </a:p>
          <a:p>
            <a:pPr marL="0" indent="0">
              <a:buNone/>
            </a:pPr>
            <a:r>
              <a:rPr lang="en-US" sz="4600" dirty="0"/>
              <a:t>1. </a:t>
            </a:r>
            <a:r>
              <a:rPr lang="en-US" sz="4600" dirty="0" err="1"/>
              <a:t>Als</a:t>
            </a:r>
            <a:r>
              <a:rPr lang="en-US" sz="4600" dirty="0"/>
              <a:t> </a:t>
            </a:r>
            <a:r>
              <a:rPr lang="en-US" sz="4600" dirty="0" err="1"/>
              <a:t>veel</a:t>
            </a:r>
            <a:r>
              <a:rPr lang="en-US" sz="4600" dirty="0"/>
              <a:t> </a:t>
            </a:r>
            <a:r>
              <a:rPr lang="en-US" sz="4600" dirty="0" err="1"/>
              <a:t>mensen</a:t>
            </a:r>
            <a:r>
              <a:rPr lang="en-US" sz="4600" dirty="0"/>
              <a:t> de </a:t>
            </a:r>
            <a:r>
              <a:rPr lang="en-US" sz="4600" dirty="0" err="1"/>
              <a:t>situatie</a:t>
            </a:r>
            <a:r>
              <a:rPr lang="en-US" sz="4600" dirty="0"/>
              <a:t> </a:t>
            </a:r>
            <a:r>
              <a:rPr lang="en-US" sz="4600" dirty="0" err="1"/>
              <a:t>onwenselijk</a:t>
            </a:r>
            <a:r>
              <a:rPr lang="en-US" sz="4600" dirty="0"/>
              <a:t> </a:t>
            </a:r>
            <a:r>
              <a:rPr lang="en-US" sz="4600" dirty="0" err="1"/>
              <a:t>vinden</a:t>
            </a:r>
            <a:r>
              <a:rPr lang="en-US" sz="4600" dirty="0"/>
              <a:t> of </a:t>
            </a:r>
            <a:r>
              <a:rPr lang="en-US" sz="4600" dirty="0" err="1"/>
              <a:t>er</a:t>
            </a:r>
            <a:r>
              <a:rPr lang="en-US" sz="4600" dirty="0"/>
              <a:t> last van </a:t>
            </a:r>
            <a:r>
              <a:rPr lang="en-US" sz="4600" dirty="0" err="1"/>
              <a:t>hebben</a:t>
            </a:r>
            <a:r>
              <a:rPr lang="en-US" sz="4600" dirty="0"/>
              <a:t>. </a:t>
            </a:r>
          </a:p>
          <a:p>
            <a:pPr marL="0" indent="0">
              <a:buNone/>
            </a:pP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Vinden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veel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mensen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gebruik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lachgas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jongeren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onwenselijk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en-US" sz="4600" dirty="0"/>
              <a:t>2. </a:t>
            </a:r>
            <a:r>
              <a:rPr lang="en-US" sz="4600" dirty="0" err="1"/>
              <a:t>Als</a:t>
            </a:r>
            <a:r>
              <a:rPr lang="en-US" sz="4600" dirty="0"/>
              <a:t> </a:t>
            </a:r>
            <a:r>
              <a:rPr lang="en-US" sz="4600" dirty="0" err="1"/>
              <a:t>er</a:t>
            </a:r>
            <a:r>
              <a:rPr lang="en-US" sz="4600" dirty="0"/>
              <a:t> </a:t>
            </a:r>
            <a:r>
              <a:rPr lang="en-US" sz="4600" dirty="0" err="1"/>
              <a:t>verschillende</a:t>
            </a:r>
            <a:r>
              <a:rPr lang="en-US" sz="4600" dirty="0"/>
              <a:t> </a:t>
            </a:r>
            <a:r>
              <a:rPr lang="en-US" sz="4600" dirty="0" err="1"/>
              <a:t>meningen</a:t>
            </a:r>
            <a:r>
              <a:rPr lang="en-US" sz="4600" dirty="0"/>
              <a:t> </a:t>
            </a:r>
            <a:r>
              <a:rPr lang="en-US" sz="4600" dirty="0" err="1"/>
              <a:t>zijn</a:t>
            </a:r>
            <a:r>
              <a:rPr lang="en-US" sz="4600" dirty="0"/>
              <a:t> over de </a:t>
            </a:r>
            <a:r>
              <a:rPr lang="en-US" sz="4600" dirty="0" err="1"/>
              <a:t>oorzaken</a:t>
            </a:r>
            <a:r>
              <a:rPr lang="en-US" sz="4600" dirty="0"/>
              <a:t> </a:t>
            </a:r>
            <a:r>
              <a:rPr lang="en-US" sz="4600" dirty="0" err="1"/>
              <a:t>en</a:t>
            </a:r>
            <a:r>
              <a:rPr lang="en-US" sz="4600" dirty="0"/>
              <a:t> </a:t>
            </a:r>
            <a:r>
              <a:rPr lang="en-US" sz="4600" dirty="0" err="1"/>
              <a:t>oplossingen</a:t>
            </a:r>
            <a:r>
              <a:rPr lang="en-US" sz="4600" dirty="0"/>
              <a:t> van het </a:t>
            </a:r>
            <a:r>
              <a:rPr lang="en-US" sz="4600" dirty="0" err="1"/>
              <a:t>probleem</a:t>
            </a:r>
            <a:r>
              <a:rPr lang="en-US" sz="4600" dirty="0"/>
              <a:t>?</a:t>
            </a:r>
          </a:p>
          <a:p>
            <a:pPr marL="0" indent="0">
              <a:buNone/>
            </a:pP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verschillende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meningen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(over de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oorzaken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gevolgen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over het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gebruik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lachgas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en-US" sz="4600" dirty="0"/>
              <a:t>3. </a:t>
            </a:r>
            <a:r>
              <a:rPr lang="en-US" sz="4600" dirty="0" err="1"/>
              <a:t>Als</a:t>
            </a:r>
            <a:r>
              <a:rPr lang="en-US" sz="4600" dirty="0"/>
              <a:t> het </a:t>
            </a:r>
            <a:r>
              <a:rPr lang="en-US" sz="4600" dirty="0" err="1"/>
              <a:t>probleem</a:t>
            </a:r>
            <a:r>
              <a:rPr lang="en-US" sz="4600" dirty="0"/>
              <a:t> </a:t>
            </a:r>
            <a:r>
              <a:rPr lang="en-US" sz="4600" dirty="0" err="1"/>
              <a:t>veel</a:t>
            </a:r>
            <a:r>
              <a:rPr lang="en-US" sz="4600" dirty="0"/>
              <a:t> </a:t>
            </a:r>
            <a:r>
              <a:rPr lang="en-US" sz="4600" dirty="0" err="1"/>
              <a:t>aandacht</a:t>
            </a:r>
            <a:r>
              <a:rPr lang="en-US" sz="4600" dirty="0"/>
              <a:t> van de media </a:t>
            </a:r>
            <a:r>
              <a:rPr lang="en-US" sz="4600" dirty="0" err="1"/>
              <a:t>krijgt</a:t>
            </a:r>
            <a:r>
              <a:rPr lang="en-US" sz="4600" dirty="0"/>
              <a:t>.</a:t>
            </a:r>
          </a:p>
          <a:p>
            <a:pPr marL="0" indent="0">
              <a:buNone/>
            </a:pP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Krijgt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gebruik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lachgas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jongeren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aandacht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de media?</a:t>
            </a:r>
          </a:p>
          <a:p>
            <a:pPr marL="0" indent="0">
              <a:buNone/>
            </a:pPr>
            <a:r>
              <a:rPr lang="en-US" sz="4600" dirty="0"/>
              <a:t>4. </a:t>
            </a:r>
            <a:r>
              <a:rPr lang="en-US" sz="4600" dirty="0" err="1"/>
              <a:t>Als</a:t>
            </a:r>
            <a:r>
              <a:rPr lang="en-US" sz="4600" dirty="0"/>
              <a:t> het </a:t>
            </a:r>
            <a:r>
              <a:rPr lang="en-US" sz="4600" dirty="0" err="1"/>
              <a:t>probleem</a:t>
            </a:r>
            <a:r>
              <a:rPr lang="en-US" sz="4600" dirty="0"/>
              <a:t> </a:t>
            </a:r>
            <a:r>
              <a:rPr lang="en-US" sz="4600" dirty="0" err="1"/>
              <a:t>opgelost</a:t>
            </a:r>
            <a:r>
              <a:rPr lang="en-US" sz="4600" dirty="0"/>
              <a:t> </a:t>
            </a:r>
            <a:r>
              <a:rPr lang="en-US" sz="4600" dirty="0" err="1"/>
              <a:t>kan</a:t>
            </a:r>
            <a:r>
              <a:rPr lang="en-US" sz="4600" dirty="0"/>
              <a:t> </a:t>
            </a:r>
            <a:r>
              <a:rPr lang="en-US" sz="4600" dirty="0" err="1"/>
              <a:t>worden</a:t>
            </a:r>
            <a:r>
              <a:rPr lang="en-US" sz="4600" dirty="0"/>
              <a:t> door de </a:t>
            </a:r>
            <a:r>
              <a:rPr lang="en-US" sz="4600" dirty="0" err="1"/>
              <a:t>overheid</a:t>
            </a:r>
            <a:r>
              <a:rPr lang="en-US" sz="4600" dirty="0"/>
              <a:t> in </a:t>
            </a:r>
            <a:r>
              <a:rPr lang="en-US" sz="4600" dirty="0" err="1"/>
              <a:t>samenwerking</a:t>
            </a:r>
            <a:r>
              <a:rPr lang="en-US" sz="4600" dirty="0"/>
              <a:t> met burgers </a:t>
            </a:r>
            <a:r>
              <a:rPr lang="en-US" sz="4600" dirty="0" err="1"/>
              <a:t>en</a:t>
            </a:r>
            <a:r>
              <a:rPr lang="en-US" sz="4600" dirty="0"/>
              <a:t> </a:t>
            </a:r>
            <a:r>
              <a:rPr lang="en-US" sz="4600" dirty="0" err="1"/>
              <a:t>organisaties</a:t>
            </a:r>
            <a:r>
              <a:rPr lang="en-US" sz="4600" dirty="0"/>
              <a:t>.</a:t>
            </a:r>
          </a:p>
          <a:p>
            <a:pPr marL="0" indent="0">
              <a:buNone/>
            </a:pP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het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gebruik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lachgas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jongeren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iets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door de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overheid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opgelost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67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524AA3-271E-4B31-B0CC-79CE7B82B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 err="1"/>
              <a:t>Paragraaf</a:t>
            </a:r>
            <a:r>
              <a:rPr lang="en-US" sz="3500" b="1" dirty="0"/>
              <a:t> 3 </a:t>
            </a:r>
            <a:br>
              <a:rPr lang="en-US" sz="3500" b="1" dirty="0"/>
            </a:br>
            <a:r>
              <a:rPr lang="en-US" sz="3500" b="1" dirty="0"/>
              <a:t>Hoe </a:t>
            </a:r>
            <a:r>
              <a:rPr lang="en-US" sz="3500" b="1" dirty="0" err="1"/>
              <a:t>onderzoek</a:t>
            </a:r>
            <a:r>
              <a:rPr lang="en-US" sz="3500" b="1" dirty="0"/>
              <a:t> </a:t>
            </a:r>
            <a:r>
              <a:rPr lang="en-US" sz="3500" b="1" dirty="0" err="1"/>
              <a:t>je</a:t>
            </a:r>
            <a:r>
              <a:rPr lang="en-US" sz="3500" b="1" dirty="0"/>
              <a:t> de </a:t>
            </a:r>
            <a:r>
              <a:rPr lang="en-US" sz="3500" b="1" dirty="0" err="1"/>
              <a:t>samenleving</a:t>
            </a:r>
            <a:r>
              <a:rPr lang="en-US" sz="3500" b="1" dirty="0"/>
              <a:t>?</a:t>
            </a:r>
            <a:endParaRPr lang="nl-NL" sz="35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30C292-7444-40D4-A7E8-C85A422036A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numCol="2">
            <a:normAutofit fontScale="92500"/>
          </a:bodyPr>
          <a:lstStyle/>
          <a:p>
            <a:pPr marL="0" indent="0">
              <a:buNone/>
            </a:pPr>
            <a:r>
              <a:rPr lang="en-US" b="1" u="sng" dirty="0" err="1"/>
              <a:t>Blz</a:t>
            </a:r>
            <a:r>
              <a:rPr lang="en-US" b="1" u="sng" dirty="0"/>
              <a:t>. 15 De </a:t>
            </a:r>
            <a:r>
              <a:rPr lang="en-US" b="1" u="sng" dirty="0" err="1"/>
              <a:t>sleutelvragen</a:t>
            </a:r>
            <a:r>
              <a:rPr lang="en-US" b="1" u="sng" dirty="0"/>
              <a:t>:</a:t>
            </a:r>
          </a:p>
          <a:p>
            <a:pPr marL="457200" indent="-457200">
              <a:buAutoNum type="arabicPeriod"/>
            </a:pPr>
            <a:r>
              <a:rPr lang="en-US" dirty="0"/>
              <a:t>Wat is </a:t>
            </a:r>
            <a:r>
              <a:rPr lang="en-US" dirty="0" err="1"/>
              <a:t>precies</a:t>
            </a:r>
            <a:r>
              <a:rPr lang="en-US" dirty="0"/>
              <a:t> het </a:t>
            </a:r>
            <a:r>
              <a:rPr lang="en-US" dirty="0" err="1"/>
              <a:t>probleem</a:t>
            </a:r>
            <a:r>
              <a:rPr lang="en-US" dirty="0"/>
              <a:t>?</a:t>
            </a:r>
          </a:p>
          <a:p>
            <a:pPr marL="457200" indent="-457200">
              <a:buAutoNum type="arabicPeriod"/>
            </a:pPr>
            <a:r>
              <a:rPr lang="en-US" dirty="0" err="1"/>
              <a:t>Wie</a:t>
            </a:r>
            <a:r>
              <a:rPr lang="en-US" dirty="0"/>
              <a:t> of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groepen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erbij</a:t>
            </a:r>
            <a:r>
              <a:rPr lang="en-US" dirty="0"/>
              <a:t> </a:t>
            </a:r>
            <a:r>
              <a:rPr lang="en-US" dirty="0" err="1"/>
              <a:t>betrokken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waarden</a:t>
            </a:r>
            <a:r>
              <a:rPr lang="en-US" dirty="0"/>
              <a:t>, </a:t>
            </a:r>
            <a:r>
              <a:rPr lang="en-US" dirty="0" err="1"/>
              <a:t>normen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belangen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mensen</a:t>
            </a:r>
            <a:r>
              <a:rPr lang="en-US" dirty="0"/>
              <a:t> (</a:t>
            </a:r>
            <a:r>
              <a:rPr lang="en-US" dirty="0" err="1"/>
              <a:t>groepen</a:t>
            </a:r>
            <a:r>
              <a:rPr lang="en-US" dirty="0"/>
              <a:t>)?</a:t>
            </a:r>
          </a:p>
          <a:p>
            <a:pPr marL="457200" indent="-457200">
              <a:buAutoNum type="arabicPeriod"/>
            </a:pP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waarden</a:t>
            </a:r>
            <a:r>
              <a:rPr lang="en-US" dirty="0"/>
              <a:t>, </a:t>
            </a:r>
            <a:r>
              <a:rPr lang="en-US" dirty="0" err="1"/>
              <a:t>normen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belangen</a:t>
            </a:r>
            <a:r>
              <a:rPr lang="en-US" dirty="0"/>
              <a:t> </a:t>
            </a:r>
            <a:r>
              <a:rPr lang="en-US" dirty="0" err="1"/>
              <a:t>botsen</a:t>
            </a:r>
            <a:r>
              <a:rPr lang="en-US" dirty="0"/>
              <a:t> met </a:t>
            </a:r>
            <a:r>
              <a:rPr lang="en-US" dirty="0" err="1"/>
              <a:t>elkaar</a:t>
            </a:r>
            <a:r>
              <a:rPr lang="en-US" dirty="0"/>
              <a:t>?</a:t>
            </a:r>
          </a:p>
          <a:p>
            <a:pPr marL="457200" indent="-457200">
              <a:buAutoNum type="arabicPeriod"/>
            </a:pPr>
            <a:r>
              <a:rPr lang="en-US" dirty="0"/>
              <a:t>Wat </a:t>
            </a:r>
            <a:r>
              <a:rPr lang="en-US" dirty="0" err="1"/>
              <a:t>zijn</a:t>
            </a:r>
            <a:r>
              <a:rPr lang="en-US" dirty="0"/>
              <a:t> de </a:t>
            </a:r>
            <a:r>
              <a:rPr lang="en-US" dirty="0" err="1"/>
              <a:t>oorzaken</a:t>
            </a:r>
            <a:r>
              <a:rPr lang="en-US" dirty="0"/>
              <a:t> van het </a:t>
            </a:r>
            <a:r>
              <a:rPr lang="en-US" dirty="0" err="1"/>
              <a:t>probleem</a:t>
            </a:r>
            <a:r>
              <a:rPr lang="en-US" dirty="0"/>
              <a:t>?</a:t>
            </a:r>
          </a:p>
          <a:p>
            <a:pPr marL="457200" indent="-457200">
              <a:buAutoNum type="arabicPeriod"/>
            </a:pPr>
            <a:r>
              <a:rPr lang="en-US" dirty="0"/>
              <a:t>Was het </a:t>
            </a:r>
            <a:r>
              <a:rPr lang="en-US" dirty="0" err="1"/>
              <a:t>probleem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vroeger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hoe zit het met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landen</a:t>
            </a:r>
            <a:r>
              <a:rPr lang="en-US" dirty="0"/>
              <a:t>?</a:t>
            </a:r>
          </a:p>
          <a:p>
            <a:pPr marL="457200" indent="-457200">
              <a:buAutoNum type="arabicPeriod"/>
            </a:pPr>
            <a:r>
              <a:rPr lang="en-US" dirty="0"/>
              <a:t>Wat </a:t>
            </a:r>
            <a:r>
              <a:rPr lang="en-US" dirty="0" err="1"/>
              <a:t>kan</a:t>
            </a:r>
            <a:r>
              <a:rPr lang="en-US" dirty="0"/>
              <a:t> de </a:t>
            </a:r>
            <a:r>
              <a:rPr lang="en-US" dirty="0" err="1"/>
              <a:t>overheid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het </a:t>
            </a:r>
            <a:r>
              <a:rPr lang="en-US" dirty="0" err="1"/>
              <a:t>probleem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?</a:t>
            </a:r>
          </a:p>
          <a:p>
            <a:pPr marL="457200" indent="-457200">
              <a:buAutoNum type="arabicPeriod"/>
            </a:pPr>
            <a:r>
              <a:rPr lang="en-US" dirty="0"/>
              <a:t>Wat </a:t>
            </a:r>
            <a:r>
              <a:rPr lang="en-US" dirty="0" err="1"/>
              <a:t>kunnen</a:t>
            </a:r>
            <a:r>
              <a:rPr lang="en-US" dirty="0"/>
              <a:t> de </a:t>
            </a:r>
            <a:r>
              <a:rPr lang="en-US" dirty="0" err="1"/>
              <a:t>betrokkenen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het </a:t>
            </a:r>
            <a:r>
              <a:rPr lang="en-US" dirty="0" err="1"/>
              <a:t>probleem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?</a:t>
            </a:r>
          </a:p>
          <a:p>
            <a:pPr marL="457200" indent="-457200">
              <a:buAutoNum type="arabicPeriod"/>
            </a:pPr>
            <a:r>
              <a:rPr lang="en-US" dirty="0"/>
              <a:t>Wat </a:t>
            </a:r>
            <a:r>
              <a:rPr lang="en-US" dirty="0" err="1"/>
              <a:t>kun</a:t>
            </a:r>
            <a:r>
              <a:rPr lang="en-US" dirty="0"/>
              <a:t> </a:t>
            </a:r>
            <a:r>
              <a:rPr lang="en-US" dirty="0" err="1"/>
              <a:t>jij</a:t>
            </a:r>
            <a:r>
              <a:rPr lang="en-US" dirty="0"/>
              <a:t> </a:t>
            </a:r>
            <a:r>
              <a:rPr lang="en-US" dirty="0" err="1"/>
              <a:t>zelf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het </a:t>
            </a:r>
            <a:r>
              <a:rPr lang="en-US" dirty="0" err="1"/>
              <a:t>probleem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?</a:t>
            </a:r>
          </a:p>
          <a:p>
            <a:pPr marL="457200" indent="-457200">
              <a:buAutoNum type="arabicPeriod"/>
            </a:pPr>
            <a:r>
              <a:rPr lang="en-US" dirty="0"/>
              <a:t>Hoe </a:t>
            </a:r>
            <a:r>
              <a:rPr lang="en-US" dirty="0" err="1"/>
              <a:t>kan</a:t>
            </a:r>
            <a:r>
              <a:rPr lang="en-US" dirty="0"/>
              <a:t> het </a:t>
            </a:r>
            <a:r>
              <a:rPr lang="en-US" dirty="0" err="1"/>
              <a:t>probleem</a:t>
            </a:r>
            <a:r>
              <a:rPr lang="en-US" dirty="0"/>
              <a:t> </a:t>
            </a:r>
            <a:r>
              <a:rPr lang="en-US" dirty="0" err="1"/>
              <a:t>volgens</a:t>
            </a:r>
            <a:r>
              <a:rPr lang="en-US" dirty="0"/>
              <a:t> </a:t>
            </a:r>
            <a:r>
              <a:rPr lang="en-US" dirty="0" err="1"/>
              <a:t>jou</a:t>
            </a:r>
            <a:r>
              <a:rPr lang="en-US" dirty="0"/>
              <a:t> het </a:t>
            </a:r>
            <a:r>
              <a:rPr lang="en-US" dirty="0" err="1"/>
              <a:t>beste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opgelost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waarom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20203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52DA58-7AB0-4A3A-A9EF-D710AB278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 </a:t>
            </a:r>
            <a:r>
              <a:rPr lang="en-US" dirty="0" err="1"/>
              <a:t>opdracht</a:t>
            </a:r>
            <a:r>
              <a:rPr lang="en-US" dirty="0"/>
              <a:t> (15 min)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F0651C-71BD-4320-B2EF-76ED5E5D09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420938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600" dirty="0">
                <a:solidFill>
                  <a:srgbClr val="0070C0"/>
                </a:solidFill>
              </a:rPr>
              <a:t>Vul het stencil (uitgedeeld door de juf/meester) uitgebreid samen met je buurman/buurvrouw in over het probleem ‘lachgasgebruik onder jongeren’.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600" dirty="0"/>
              <a:t>Als je klaar bent leg je het stencil op de hoek van je tafel. Dan kan ik zien dat je klaar bent.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600" dirty="0"/>
              <a:t>Je gaat verder met het oefenen van Paragraaf 3 van H1 ‘Hoe onderzoek je de samenleving’ op blz. 10, 11 en 12 in je werkboek. Gebruik hierbij blz. 12 en 13 van je tekstboek. </a:t>
            </a:r>
            <a:r>
              <a:rPr lang="nl-NL" sz="2600" b="1" dirty="0"/>
              <a:t>Dit is ook huiswerk voor donderdag aanstaande!</a:t>
            </a:r>
          </a:p>
          <a:p>
            <a:pPr marL="0" indent="0">
              <a:buNone/>
            </a:pPr>
            <a:endParaRPr lang="nl-NL" sz="2600" dirty="0"/>
          </a:p>
          <a:p>
            <a:pPr marL="0" indent="0">
              <a:buNone/>
            </a:pPr>
            <a:endParaRPr lang="nl-NL" sz="2600" dirty="0"/>
          </a:p>
          <a:p>
            <a:pPr marL="0" indent="0" algn="ctr">
              <a:buNone/>
            </a:pPr>
            <a:r>
              <a:rPr lang="nl-NL" sz="2600" i="1" dirty="0">
                <a:solidFill>
                  <a:srgbClr val="0070C0"/>
                </a:solidFill>
              </a:rPr>
              <a:t>Je mag samenwerken, maar dit doe je zachtjes!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2427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B48017-8AB3-432F-B756-0F23D525C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Afsluiting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B13904-CF65-43FE-944D-202D74725C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NL" sz="3000" b="1" dirty="0"/>
              <a:t>Wat zijn de kenmerken van een maatschappelijk probleem? </a:t>
            </a:r>
          </a:p>
        </p:txBody>
      </p:sp>
    </p:spTree>
    <p:extLst>
      <p:ext uri="{BB962C8B-B14F-4D97-AF65-F5344CB8AC3E}">
        <p14:creationId xmlns:p14="http://schemas.microsoft.com/office/powerpoint/2010/main" val="333794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66C734-4FB2-4924-ADF6-EE421B76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7A88BF-52C0-49A7-AD19-43CB358FD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r>
              <a:rPr lang="nl-NL" dirty="0"/>
              <a:t>Paragraaf 3 van H1 Wat is Maatschappijleer?</a:t>
            </a:r>
          </a:p>
        </p:txBody>
      </p:sp>
    </p:spTree>
    <p:extLst>
      <p:ext uri="{BB962C8B-B14F-4D97-AF65-F5344CB8AC3E}">
        <p14:creationId xmlns:p14="http://schemas.microsoft.com/office/powerpoint/2010/main" val="2201116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DE04A7-0F17-4E7C-AFB5-DB085ED42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Even voorstellen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4A2DB3-4817-4678-AFF9-CC7C16117FB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Nadya Karim</a:t>
            </a:r>
          </a:p>
          <a:p>
            <a:r>
              <a:rPr lang="nl-NL" dirty="0"/>
              <a:t>Sinds 2002 op </a:t>
            </a:r>
            <a:r>
              <a:rPr lang="nl-NL" dirty="0" err="1"/>
              <a:t>Echnaton</a:t>
            </a:r>
            <a:r>
              <a:rPr lang="nl-NL" dirty="0"/>
              <a:t> werkzaam</a:t>
            </a:r>
          </a:p>
          <a:p>
            <a:r>
              <a:rPr lang="nl-NL" dirty="0"/>
              <a:t>Maatschappijleer/maatschappijkunde</a:t>
            </a:r>
          </a:p>
          <a:p>
            <a:r>
              <a:rPr lang="nl-NL" dirty="0"/>
              <a:t>Coach (studenten en collega’s)</a:t>
            </a:r>
          </a:p>
        </p:txBody>
      </p:sp>
    </p:spTree>
    <p:extLst>
      <p:ext uri="{BB962C8B-B14F-4D97-AF65-F5344CB8AC3E}">
        <p14:creationId xmlns:p14="http://schemas.microsoft.com/office/powerpoint/2010/main" val="12717065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4F10A4-CA59-4EC2-A6FA-ADA6873FA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262" y="85596"/>
            <a:ext cx="9720072" cy="1499616"/>
          </a:xfrm>
        </p:spPr>
        <p:txBody>
          <a:bodyPr/>
          <a:lstStyle/>
          <a:p>
            <a:r>
              <a:rPr lang="en-US" dirty="0" err="1"/>
              <a:t>Klassenplattegrond</a:t>
            </a:r>
            <a:r>
              <a:rPr lang="en-US" dirty="0"/>
              <a:t> M3A</a:t>
            </a:r>
            <a:endParaRPr lang="nl-NL" dirty="0"/>
          </a:p>
        </p:txBody>
      </p:sp>
      <p:pic>
        <p:nvPicPr>
          <p:cNvPr id="5" name="Tijdelijke aanduiding voor inhoud 4" descr="Afbeelding met elektronica&#10;&#10;Beschrijving is gegenereerd met hoge betrouwbaarheid">
            <a:extLst>
              <a:ext uri="{FF2B5EF4-FFF2-40B4-BE49-F238E27FC236}">
                <a16:creationId xmlns:a16="http://schemas.microsoft.com/office/drawing/2014/main" id="{AFCDE5EC-7688-463F-BB3A-8A7B0141D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9684" y="1135361"/>
            <a:ext cx="8962984" cy="5637043"/>
          </a:xfrm>
        </p:spPr>
      </p:pic>
    </p:spTree>
    <p:extLst>
      <p:ext uri="{BB962C8B-B14F-4D97-AF65-F5344CB8AC3E}">
        <p14:creationId xmlns:p14="http://schemas.microsoft.com/office/powerpoint/2010/main" val="1712707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D3E90E-A2EB-431D-BA46-F5BDB4944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Vandaag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50551B-4CD9-4761-BF1A-DE27C327F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Welkom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Klassenplattegrond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Bespreken</a:t>
            </a:r>
            <a:r>
              <a:rPr lang="en-US" dirty="0"/>
              <a:t> </a:t>
            </a:r>
            <a:r>
              <a:rPr lang="en-US" dirty="0" err="1"/>
              <a:t>opdracht</a:t>
            </a:r>
            <a:r>
              <a:rPr lang="en-US" dirty="0"/>
              <a:t> Bart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Zahim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Huiswerkcheck</a:t>
            </a:r>
            <a:r>
              <a:rPr lang="en-US" dirty="0"/>
              <a:t> (</a:t>
            </a:r>
            <a:r>
              <a:rPr lang="en-US" dirty="0" err="1"/>
              <a:t>steekproef</a:t>
            </a:r>
            <a:r>
              <a:rPr lang="en-US" dirty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H2, </a:t>
            </a:r>
            <a:r>
              <a:rPr lang="en-US" dirty="0" err="1"/>
              <a:t>paragraaf</a:t>
            </a:r>
            <a:r>
              <a:rPr lang="en-US" dirty="0"/>
              <a:t> 2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Oefenen</a:t>
            </a:r>
            <a:r>
              <a:rPr lang="en-US" dirty="0"/>
              <a:t> </a:t>
            </a:r>
            <a:r>
              <a:rPr lang="en-US" dirty="0" err="1"/>
              <a:t>lesstof</a:t>
            </a:r>
            <a:r>
              <a:rPr lang="en-US" dirty="0"/>
              <a:t> met </a:t>
            </a:r>
            <a:r>
              <a:rPr lang="en-US" dirty="0" err="1"/>
              <a:t>paragraaf</a:t>
            </a:r>
            <a:r>
              <a:rPr lang="en-US" dirty="0"/>
              <a:t> 2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Afsluiting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45850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9FA7EE-28C9-4995-87AA-963216FA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Leerdoel</a:t>
            </a:r>
            <a:r>
              <a:rPr lang="en-US" dirty="0"/>
              <a:t>	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5259FC-746D-410C-A016-9ED3D87D9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i="1" dirty="0"/>
              <a:t>Na </a:t>
            </a:r>
            <a:r>
              <a:rPr lang="en-US" sz="3500" i="1" dirty="0" err="1"/>
              <a:t>deze</a:t>
            </a:r>
            <a:r>
              <a:rPr lang="en-US" sz="3500" i="1" dirty="0"/>
              <a:t> les </a:t>
            </a:r>
            <a:r>
              <a:rPr lang="en-US" sz="3500" i="1" dirty="0" err="1"/>
              <a:t>kun</a:t>
            </a:r>
            <a:r>
              <a:rPr lang="en-US" sz="3500" i="1" dirty="0"/>
              <a:t> </a:t>
            </a:r>
            <a:r>
              <a:rPr lang="en-US" sz="3500" i="1" dirty="0" err="1"/>
              <a:t>je</a:t>
            </a:r>
            <a:r>
              <a:rPr lang="en-US" sz="3500" i="1" dirty="0"/>
              <a:t> in eigen </a:t>
            </a:r>
            <a:r>
              <a:rPr lang="en-US" sz="3500" i="1" dirty="0" err="1"/>
              <a:t>woorden</a:t>
            </a:r>
            <a:r>
              <a:rPr lang="en-US" sz="3500" i="1" dirty="0"/>
              <a:t> </a:t>
            </a:r>
            <a:r>
              <a:rPr lang="en-US" sz="3500" i="1" dirty="0" err="1"/>
              <a:t>vertellen</a:t>
            </a:r>
            <a:r>
              <a:rPr lang="en-US" sz="3500" i="1" dirty="0"/>
              <a:t> hoe </a:t>
            </a:r>
            <a:r>
              <a:rPr lang="en-US" sz="3500" i="1" dirty="0" err="1"/>
              <a:t>hoe</a:t>
            </a:r>
            <a:r>
              <a:rPr lang="en-US" sz="3500" i="1" dirty="0"/>
              <a:t> het </a:t>
            </a:r>
            <a:r>
              <a:rPr lang="en-US" sz="3500" i="1" dirty="0" err="1"/>
              <a:t>socialisatieproces</a:t>
            </a:r>
            <a:r>
              <a:rPr lang="en-US" sz="3500" i="1" dirty="0"/>
              <a:t> van </a:t>
            </a:r>
            <a:r>
              <a:rPr lang="en-US" sz="3500" i="1" dirty="0" err="1"/>
              <a:t>mensen</a:t>
            </a:r>
            <a:r>
              <a:rPr lang="en-US" sz="3500" i="1" dirty="0"/>
              <a:t> </a:t>
            </a:r>
            <a:r>
              <a:rPr lang="en-US" sz="3500" i="1" dirty="0" err="1"/>
              <a:t>verloopt</a:t>
            </a:r>
            <a:r>
              <a:rPr lang="en-US" sz="3500" i="1" dirty="0"/>
              <a:t>.</a:t>
            </a:r>
            <a:endParaRPr lang="nl-NL" sz="3500" i="1" dirty="0"/>
          </a:p>
        </p:txBody>
      </p:sp>
    </p:spTree>
    <p:extLst>
      <p:ext uri="{BB962C8B-B14F-4D97-AF65-F5344CB8AC3E}">
        <p14:creationId xmlns:p14="http://schemas.microsoft.com/office/powerpoint/2010/main" val="16538734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448FD3-AE05-4E87-B0A3-7D428B764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52821247-1ACD-4DAC-A1B7-893DE170A9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5280" y="121921"/>
            <a:ext cx="8981440" cy="6736079"/>
          </a:xfrm>
        </p:spPr>
      </p:pic>
    </p:spTree>
    <p:extLst>
      <p:ext uri="{BB962C8B-B14F-4D97-AF65-F5344CB8AC3E}">
        <p14:creationId xmlns:p14="http://schemas.microsoft.com/office/powerpoint/2010/main" val="17899832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C90295-37ED-4611-9785-38AFF9AF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maken</a:t>
            </a:r>
            <a:r>
              <a:rPr lang="en-US" dirty="0"/>
              <a:t> </a:t>
            </a:r>
            <a:r>
              <a:rPr lang="en-US" dirty="0" err="1"/>
              <a:t>paragraaf</a:t>
            </a:r>
            <a:r>
              <a:rPr lang="en-US" dirty="0"/>
              <a:t> 2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7679DB-D622-416B-B04C-C18ECDB3E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32131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8C409E-E437-4CCB-91F2-D8C68EE7B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964" y="-162560"/>
            <a:ext cx="9720072" cy="1184656"/>
          </a:xfrm>
        </p:spPr>
        <p:txBody>
          <a:bodyPr/>
          <a:lstStyle/>
          <a:p>
            <a:r>
              <a:rPr lang="en-US" dirty="0" err="1"/>
              <a:t>Klassenplattegrond</a:t>
            </a:r>
            <a:r>
              <a:rPr lang="en-US" dirty="0"/>
              <a:t> M3A</a:t>
            </a:r>
            <a:endParaRPr lang="nl-NL" dirty="0"/>
          </a:p>
        </p:txBody>
      </p:sp>
      <p:pic>
        <p:nvPicPr>
          <p:cNvPr id="9" name="Tijdelijke aanduiding voor inhoud 8" descr="Afbeelding met elektronica, rekenmachine&#10;&#10;Beschrijving is gegenereerd met hoge betrouwbaarheid">
            <a:extLst>
              <a:ext uri="{FF2B5EF4-FFF2-40B4-BE49-F238E27FC236}">
                <a16:creationId xmlns:a16="http://schemas.microsoft.com/office/drawing/2014/main" id="{F04CBB21-BDB5-4257-A25D-8A9CB0234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5964" y="762456"/>
            <a:ext cx="8771636" cy="6095544"/>
          </a:xfrm>
        </p:spPr>
      </p:pic>
    </p:spTree>
    <p:extLst>
      <p:ext uri="{BB962C8B-B14F-4D97-AF65-F5344CB8AC3E}">
        <p14:creationId xmlns:p14="http://schemas.microsoft.com/office/powerpoint/2010/main" val="42664391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5958C8-638F-40DC-81B5-19503579A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Vandaag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250AF0-14E7-4530-B881-9745C484E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Welkom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Huiswerkcheck</a:t>
            </a:r>
            <a:r>
              <a:rPr lang="en-US" dirty="0"/>
              <a:t>: H2, </a:t>
            </a:r>
            <a:r>
              <a:rPr lang="en-US" dirty="0" err="1"/>
              <a:t>paragraaf</a:t>
            </a:r>
            <a:r>
              <a:rPr lang="en-US" dirty="0"/>
              <a:t> 1 </a:t>
            </a:r>
            <a:r>
              <a:rPr lang="en-US" dirty="0" err="1"/>
              <a:t>en</a:t>
            </a:r>
            <a:r>
              <a:rPr lang="en-US" dirty="0"/>
              <a:t> 2 </a:t>
            </a:r>
            <a:r>
              <a:rPr lang="en-US" dirty="0" err="1"/>
              <a:t>gelukt</a:t>
            </a:r>
            <a:r>
              <a:rPr lang="en-US" dirty="0"/>
              <a:t>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Bespreken</a:t>
            </a:r>
            <a:r>
              <a:rPr lang="en-US" dirty="0"/>
              <a:t> </a:t>
            </a:r>
            <a:r>
              <a:rPr lang="en-US" dirty="0" err="1"/>
              <a:t>huiswerk</a:t>
            </a:r>
            <a:r>
              <a:rPr lang="en-US" dirty="0"/>
              <a:t> </a:t>
            </a:r>
            <a:r>
              <a:rPr lang="en-US" dirty="0" err="1"/>
              <a:t>Paragraaf</a:t>
            </a:r>
            <a:r>
              <a:rPr lang="en-US" dirty="0"/>
              <a:t> 2.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Uitleg</a:t>
            </a:r>
            <a:r>
              <a:rPr lang="en-US" dirty="0"/>
              <a:t> </a:t>
            </a:r>
            <a:r>
              <a:rPr lang="en-US" dirty="0" err="1"/>
              <a:t>Paragraaf</a:t>
            </a:r>
            <a:r>
              <a:rPr lang="en-US" dirty="0"/>
              <a:t> 3 Wat is </a:t>
            </a:r>
            <a:r>
              <a:rPr lang="en-US" dirty="0" err="1"/>
              <a:t>normaal</a:t>
            </a:r>
            <a:r>
              <a:rPr lang="en-US" dirty="0"/>
              <a:t>? </a:t>
            </a:r>
            <a:r>
              <a:rPr lang="en-US" dirty="0" err="1"/>
              <a:t>Leerdoel</a:t>
            </a:r>
            <a:r>
              <a:rPr lang="en-US" dirty="0"/>
              <a:t> </a:t>
            </a:r>
            <a:r>
              <a:rPr lang="en-US" dirty="0" err="1"/>
              <a:t>bespreken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Zelfstandig</a:t>
            </a:r>
            <a:r>
              <a:rPr lang="en-US" dirty="0"/>
              <a:t> </a:t>
            </a:r>
            <a:r>
              <a:rPr lang="en-US" dirty="0" err="1"/>
              <a:t>werken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Paragraaf</a:t>
            </a:r>
            <a:r>
              <a:rPr lang="en-US" dirty="0"/>
              <a:t> 3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Afsluiting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22619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2BA1C-77C7-4E35-8B09-4FE3E522A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Huiswerk</a:t>
            </a:r>
            <a:r>
              <a:rPr lang="en-US" dirty="0"/>
              <a:t> </a:t>
            </a:r>
            <a:r>
              <a:rPr lang="en-US" dirty="0" err="1"/>
              <a:t>gelukt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B12AB1-5D71-4846-A1B1-78CA018EA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Paragraaf</a:t>
            </a:r>
            <a:r>
              <a:rPr lang="en-US" dirty="0"/>
              <a:t> 2, extra </a:t>
            </a:r>
            <a:r>
              <a:rPr lang="en-US" dirty="0" err="1"/>
              <a:t>aandacht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1, 2, 4 </a:t>
            </a:r>
            <a:r>
              <a:rPr lang="en-US" dirty="0" err="1"/>
              <a:t>en</a:t>
            </a:r>
            <a:r>
              <a:rPr lang="en-US" dirty="0"/>
              <a:t> 7.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7656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5C4191-D6E0-4C75-AA53-5F55DCADE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H3 Wat is </a:t>
            </a:r>
            <a:r>
              <a:rPr lang="en-US" dirty="0" err="1"/>
              <a:t>normaal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EEE9CC-7A22-4B15-B006-AF32C4A8A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b="1" i="1" dirty="0"/>
              <a:t>Leerdoel:</a:t>
            </a:r>
          </a:p>
          <a:p>
            <a:endParaRPr lang="nl-NL" sz="3200" i="1" dirty="0"/>
          </a:p>
          <a:p>
            <a:r>
              <a:rPr lang="nl-NL" sz="3200" i="1" dirty="0"/>
              <a:t>Na deze les kun je uitleggen hoe normen en waarden van mensen kunnen verschillen en kunnen botsen. Ook kun je een voorbeeld geven.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7905359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6AEBF6-9BA3-4BF9-9820-B73CD39D8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Samen</a:t>
            </a:r>
            <a:r>
              <a:rPr lang="en-US" dirty="0"/>
              <a:t> </a:t>
            </a:r>
            <a:r>
              <a:rPr lang="en-US" dirty="0" err="1"/>
              <a:t>lezen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771C47-14B2-428E-BAF7-183B3504A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995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9DBB78-EADB-41D9-8FA4-1B08A41E9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33" y="473766"/>
            <a:ext cx="10396882" cy="1381538"/>
          </a:xfrm>
        </p:spPr>
        <p:txBody>
          <a:bodyPr>
            <a:normAutofit/>
          </a:bodyPr>
          <a:lstStyle/>
          <a:p>
            <a:r>
              <a:rPr lang="en-US" dirty="0"/>
              <a:t>Het </a:t>
            </a:r>
            <a:r>
              <a:rPr lang="en-US" dirty="0" err="1"/>
              <a:t>vak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Wat is </a:t>
            </a:r>
            <a:r>
              <a:rPr lang="en-US" dirty="0" err="1"/>
              <a:t>Maatschappijleer</a:t>
            </a:r>
            <a:r>
              <a:rPr lang="en-US" dirty="0"/>
              <a:t>?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77F48FD-070B-45F7-A9C7-0950E8F1BC0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939697" y="2063750"/>
            <a:ext cx="5887155" cy="3311525"/>
          </a:xfrm>
        </p:spPr>
      </p:pic>
    </p:spTree>
    <p:extLst>
      <p:ext uri="{BB962C8B-B14F-4D97-AF65-F5344CB8AC3E}">
        <p14:creationId xmlns:p14="http://schemas.microsoft.com/office/powerpoint/2010/main" val="117032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57973F-BCF8-4279-AB5C-5C038FA2A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Zelfstandig</a:t>
            </a:r>
            <a:r>
              <a:rPr lang="en-US" dirty="0"/>
              <a:t> </a:t>
            </a:r>
            <a:r>
              <a:rPr lang="en-US" dirty="0" err="1"/>
              <a:t>werken</a:t>
            </a:r>
            <a:r>
              <a:rPr lang="en-US" dirty="0"/>
              <a:t> </a:t>
            </a:r>
            <a:r>
              <a:rPr lang="en-US" dirty="0" err="1"/>
              <a:t>Paragraaf</a:t>
            </a:r>
            <a:r>
              <a:rPr lang="en-US" dirty="0"/>
              <a:t> 3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EC6A4B-FC28-4924-BEC5-8B1EC6879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Zachtjes</a:t>
            </a:r>
            <a:r>
              <a:rPr lang="en-US" dirty="0"/>
              <a:t> </a:t>
            </a:r>
            <a:r>
              <a:rPr lang="en-US" dirty="0" err="1"/>
              <a:t>overleggen</a:t>
            </a:r>
            <a:r>
              <a:rPr lang="en-US" dirty="0"/>
              <a:t> met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buurman</a:t>
            </a:r>
            <a:r>
              <a:rPr lang="en-US" dirty="0"/>
              <a:t>/</a:t>
            </a:r>
            <a:r>
              <a:rPr lang="en-US" dirty="0" err="1"/>
              <a:t>buurvrouw</a:t>
            </a:r>
            <a:r>
              <a:rPr lang="en-US" dirty="0"/>
              <a:t> mag.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1824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D1E447-E6F4-4305-9F0F-0EC073F37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Afsluiting</a:t>
            </a:r>
            <a:r>
              <a:rPr lang="en-US" dirty="0"/>
              <a:t> </a:t>
            </a:r>
            <a:r>
              <a:rPr lang="en-US" dirty="0" err="1"/>
              <a:t>Paragraaf</a:t>
            </a:r>
            <a:r>
              <a:rPr lang="en-US" dirty="0"/>
              <a:t> 3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1A6288-4CFD-46CB-BB79-8D98D000D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3200" i="1" dirty="0"/>
          </a:p>
          <a:p>
            <a:r>
              <a:rPr lang="nl-NL" sz="3200" i="1" dirty="0"/>
              <a:t>Leg uit hoe normen en waarden van mensen kunnen verschillen en kunnen botsen. Geef hier een voorbeeld van.</a:t>
            </a:r>
          </a:p>
          <a:p>
            <a:endParaRPr lang="en-US" sz="3200" i="1" dirty="0"/>
          </a:p>
          <a:p>
            <a:r>
              <a:rPr lang="en-US" sz="3200" i="1" dirty="0"/>
              <a:t>Z</a:t>
            </a:r>
            <a:r>
              <a:rPr lang="nl-NL" sz="3200" i="1" dirty="0"/>
              <a:t>et je antwoord op een geeltje met je naam erboven. Lever in bij de juf bij vertrek van het lokaal.</a:t>
            </a:r>
            <a:endParaRPr lang="nl-NL" sz="32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52372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leer je?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r>
              <a:rPr lang="nl-NL" dirty="0"/>
              <a:t>Op 5 verschillende manieren met nieuwe lesstof aan de slag gaan:</a:t>
            </a:r>
          </a:p>
          <a:p>
            <a:pPr lvl="1"/>
            <a:r>
              <a:rPr lang="nl-NL" dirty="0"/>
              <a:t>Grondig lezen</a:t>
            </a:r>
          </a:p>
          <a:p>
            <a:pPr lvl="1"/>
            <a:r>
              <a:rPr lang="nl-NL" dirty="0"/>
              <a:t>Opdrachten werkboek maken en </a:t>
            </a:r>
            <a:r>
              <a:rPr lang="nl-NL" u="sng" dirty="0"/>
              <a:t>nakijken</a:t>
            </a:r>
            <a:r>
              <a:rPr lang="nl-NL" dirty="0"/>
              <a:t> (Antwoorden op SOM) Zet een krul of kruis, ik wil zien dat je hebt nagekeken.</a:t>
            </a:r>
          </a:p>
          <a:p>
            <a:pPr lvl="1"/>
            <a:r>
              <a:rPr lang="nl-NL" dirty="0"/>
              <a:t>Samenvatting en begrippenlijst maken</a:t>
            </a:r>
          </a:p>
          <a:p>
            <a:pPr lvl="1"/>
            <a:r>
              <a:rPr lang="nl-NL" dirty="0"/>
              <a:t>Elkaar/jezelf overhoren</a:t>
            </a:r>
          </a:p>
          <a:p>
            <a:pPr lvl="1"/>
            <a:r>
              <a:rPr lang="nl-NL" dirty="0"/>
              <a:t>Oefentoets maken via de app </a:t>
            </a:r>
            <a:r>
              <a:rPr lang="nl-NL" dirty="0" err="1"/>
              <a:t>Essener</a:t>
            </a:r>
            <a:r>
              <a:rPr lang="nl-NL" dirty="0"/>
              <a:t> KGT</a:t>
            </a:r>
          </a:p>
          <a:p>
            <a:pPr lvl="1"/>
            <a:r>
              <a:rPr lang="nl-NL" dirty="0"/>
              <a:t>Filmpjes met uitleg kijken</a:t>
            </a:r>
          </a:p>
          <a:p>
            <a:pPr lvl="1"/>
            <a:r>
              <a:rPr lang="nl-NL" dirty="0" err="1"/>
              <a:t>Mindmap</a:t>
            </a:r>
            <a:endParaRPr lang="nl-NL" dirty="0"/>
          </a:p>
          <a:p>
            <a:pPr lvl="1"/>
            <a:r>
              <a:rPr lang="nl-NL" dirty="0"/>
              <a:t>...</a:t>
            </a:r>
          </a:p>
          <a:p>
            <a:pPr lvl="1" algn="ctr"/>
            <a:endParaRPr lang="nl-NL" b="1" i="1" dirty="0"/>
          </a:p>
          <a:p>
            <a:pPr marL="365760" lvl="1" indent="0" algn="ctr">
              <a:buNone/>
            </a:pPr>
            <a:r>
              <a:rPr lang="nl-NL" b="1" i="1" dirty="0"/>
              <a:t>Niets doen is geen optie, dus wat dan wel!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391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C33E04-CDC9-493C-8DD1-5D4DA6BE5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3400"/>
              <a:t>Verschil maatschappijleer en maatschappijkunde</a:t>
            </a:r>
            <a:endParaRPr lang="nl-NL" sz="34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EAF7EA-A36A-4E54-BEA0-DF18337FDE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Maatschappijleer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is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een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verplicht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vak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voor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elke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middelbare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scholier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ongeacht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niveau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b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basisstof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klas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3)</a:t>
            </a: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Maatschappijkunde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is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een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keuzevak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b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verdieping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klas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4)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***LET OP: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aparte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vakken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op je diploma!!!***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-&gt;Maar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wel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allebei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bepalend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voor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overgang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of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slagen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nl-NL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6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913D43-6528-4706-80E7-4D2DB7830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bestuderen</a:t>
            </a:r>
            <a:r>
              <a:rPr lang="en-US" dirty="0"/>
              <a:t> </a:t>
            </a:r>
            <a:r>
              <a:rPr lang="en-US" dirty="0" err="1"/>
              <a:t>Thema’s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232CE2-8FBD-416A-92B3-FBED70DC62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5528" y="2063396"/>
            <a:ext cx="5088714" cy="3311189"/>
          </a:xfrm>
        </p:spPr>
        <p:txBody>
          <a:bodyPr>
            <a:normAutofit/>
          </a:bodyPr>
          <a:lstStyle/>
          <a:p>
            <a:r>
              <a:rPr lang="en-US" sz="3000" dirty="0">
                <a:cs typeface="Arial"/>
              </a:rPr>
              <a:t>Wat is </a:t>
            </a:r>
            <a:r>
              <a:rPr lang="en-US" sz="3000" dirty="0" err="1">
                <a:cs typeface="Arial"/>
              </a:rPr>
              <a:t>maatschappijleer</a:t>
            </a:r>
            <a:r>
              <a:rPr lang="en-US" sz="3000" dirty="0">
                <a:cs typeface="Arial"/>
              </a:rPr>
              <a:t>?</a:t>
            </a:r>
            <a:endParaRPr lang="en-US" sz="3000" dirty="0"/>
          </a:p>
          <a:p>
            <a:r>
              <a:rPr lang="en-US" sz="3000" dirty="0" err="1"/>
              <a:t>Jongeren</a:t>
            </a:r>
            <a:endParaRPr lang="en-US" sz="3000" dirty="0" err="1">
              <a:cs typeface="Arial"/>
            </a:endParaRPr>
          </a:p>
          <a:p>
            <a:r>
              <a:rPr lang="en-US" sz="3000" dirty="0" err="1">
                <a:solidFill>
                  <a:srgbClr val="00B0F0"/>
                </a:solidFill>
              </a:rPr>
              <a:t>Politiek</a:t>
            </a:r>
            <a:r>
              <a:rPr lang="en-US" sz="3000" dirty="0">
                <a:solidFill>
                  <a:srgbClr val="00B0F0"/>
                </a:solidFill>
              </a:rPr>
              <a:t>*</a:t>
            </a:r>
          </a:p>
          <a:p>
            <a:r>
              <a:rPr lang="en-US" sz="3000" dirty="0" err="1"/>
              <a:t>Pluriforme</a:t>
            </a:r>
            <a:r>
              <a:rPr lang="en-US" sz="3000" dirty="0"/>
              <a:t> </a:t>
            </a:r>
            <a:r>
              <a:rPr lang="en-US" sz="3000" dirty="0" err="1"/>
              <a:t>samenleving</a:t>
            </a:r>
            <a:endParaRPr lang="en-US" sz="3000" dirty="0"/>
          </a:p>
          <a:p>
            <a:endParaRPr lang="en-US" sz="3000">
              <a:cs typeface="Arial"/>
            </a:endParaRPr>
          </a:p>
          <a:p>
            <a:endParaRPr lang="en-US" sz="3000" dirty="0"/>
          </a:p>
          <a:p>
            <a:endParaRPr lang="en-US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630B3F4-07A1-4C75-B63F-B54246D535A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B0F0"/>
                </a:solidFill>
              </a:rPr>
              <a:t>Media*</a:t>
            </a:r>
            <a:endParaRPr lang="en-US" sz="2600" dirty="0">
              <a:solidFill>
                <a:srgbClr val="00B0F0"/>
              </a:solidFill>
            </a:endParaRPr>
          </a:p>
          <a:p>
            <a:r>
              <a:rPr lang="en-US" sz="2600" dirty="0"/>
              <a:t>Werk</a:t>
            </a:r>
          </a:p>
          <a:p>
            <a:r>
              <a:rPr lang="en-US" sz="2600" dirty="0" err="1">
                <a:solidFill>
                  <a:srgbClr val="00B0F0"/>
                </a:solidFill>
              </a:rPr>
              <a:t>Criminaliteit</a:t>
            </a:r>
            <a:r>
              <a:rPr lang="en-US" sz="2600" dirty="0">
                <a:solidFill>
                  <a:srgbClr val="00B0F0"/>
                </a:solidFill>
              </a:rPr>
              <a:t>*</a:t>
            </a:r>
          </a:p>
          <a:p>
            <a:pPr marL="0" indent="0">
              <a:buNone/>
            </a:pPr>
            <a:endParaRPr lang="en-US" sz="2600" dirty="0">
              <a:cs typeface="Arial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1752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F3D675-932F-41FE-926C-8467C5BDF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20000">
            <a:off x="8253358" y="413248"/>
            <a:ext cx="2944385" cy="1927619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168F6336-1837-4263-970A-F9611CDF2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20000">
            <a:off x="4710133" y="793718"/>
            <a:ext cx="3421199" cy="176191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E015E24-50CC-4631-81F8-2471AD1F1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351714" y="761723"/>
            <a:ext cx="4134673" cy="27665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300" dirty="0" err="1"/>
              <a:t>Waar</a:t>
            </a:r>
            <a:r>
              <a:rPr lang="en-US" sz="3300" dirty="0"/>
              <a:t> is </a:t>
            </a:r>
            <a:r>
              <a:rPr lang="en-US" sz="3300" dirty="0" err="1"/>
              <a:t>dit</a:t>
            </a:r>
            <a:r>
              <a:rPr lang="en-US" sz="3300" dirty="0"/>
              <a:t> </a:t>
            </a:r>
            <a:r>
              <a:rPr lang="en-US" sz="3300" dirty="0" err="1"/>
              <a:t>vak</a:t>
            </a:r>
            <a:r>
              <a:rPr lang="en-US" sz="3300" dirty="0"/>
              <a:t> </a:t>
            </a:r>
            <a:r>
              <a:rPr lang="en-US" sz="3300" dirty="0" err="1"/>
              <a:t>eigenlijk</a:t>
            </a:r>
            <a:r>
              <a:rPr lang="en-US" sz="3300" dirty="0"/>
              <a:t> </a:t>
            </a:r>
            <a:r>
              <a:rPr lang="en-US" sz="3300" dirty="0" err="1"/>
              <a:t>goed</a:t>
            </a:r>
            <a:r>
              <a:rPr lang="en-US" sz="3300" dirty="0"/>
              <a:t> </a:t>
            </a:r>
            <a:r>
              <a:rPr lang="en-US" sz="3300" dirty="0" err="1"/>
              <a:t>voor</a:t>
            </a:r>
            <a:r>
              <a:rPr lang="en-US" sz="3300" dirty="0"/>
              <a:t>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C5A3698-7CC9-4065-8761-D9052778F97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/>
          <a:stretch>
            <a:fillRect/>
          </a:stretch>
        </p:blipFill>
        <p:spPr>
          <a:xfrm rot="21420000">
            <a:off x="4831153" y="2828838"/>
            <a:ext cx="3405092" cy="1556613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604E24B7-5878-4384-90E5-908DEA6E66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20000">
            <a:off x="8357097" y="2653806"/>
            <a:ext cx="3330926" cy="149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82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6B4A70-102E-4B4D-954A-EA8AFD2E3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26122"/>
            <a:ext cx="3054268" cy="4405756"/>
          </a:xfrm>
        </p:spPr>
        <p:txBody>
          <a:bodyPr anchor="ctr">
            <a:normAutofit/>
          </a:bodyPr>
          <a:lstStyle/>
          <a:p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studielast</a:t>
            </a:r>
            <a:endParaRPr lang="nl-NL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2266BA-B48B-4FF8-8CD0-CCE5688066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54461" y="1226122"/>
            <a:ext cx="6526045" cy="4405756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lesuren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per week</a:t>
            </a:r>
          </a:p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Gemiddeld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Paragraaf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per les</a:t>
            </a:r>
          </a:p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Opdrachten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Werkboek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Elke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periode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een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Praktische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opdracht</a:t>
            </a:r>
            <a:endParaRPr lang="nl-NL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6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1636872-5DCC-4597-838C-A9016ED9B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55" y="759469"/>
            <a:ext cx="6557897" cy="262315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3426C35-86DA-4A37-B2B6-13D8A3EE4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7690" y="759469"/>
            <a:ext cx="3072869" cy="1151965"/>
          </a:xfrm>
        </p:spPr>
        <p:txBody>
          <a:bodyPr>
            <a:normAutofit/>
          </a:bodyPr>
          <a:lstStyle/>
          <a:p>
            <a:r>
              <a:rPr lang="en-US" sz="4100" dirty="0"/>
              <a:t>Hoe </a:t>
            </a:r>
            <a:r>
              <a:rPr lang="en-US" sz="4100" dirty="0" err="1"/>
              <a:t>werk</a:t>
            </a:r>
            <a:r>
              <a:rPr lang="en-US" sz="4100" dirty="0"/>
              <a:t> </a:t>
            </a:r>
            <a:r>
              <a:rPr lang="en-US" sz="4100" dirty="0" err="1"/>
              <a:t>ik</a:t>
            </a:r>
            <a:r>
              <a:rPr lang="en-US" sz="4100" dirty="0"/>
              <a:t>?</a:t>
            </a:r>
            <a:endParaRPr lang="nl-NL" sz="41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952132-0B0C-405E-95FB-B1BCFEEF7D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83739" y="2061505"/>
            <a:ext cx="3076090" cy="3072290"/>
          </a:xfrm>
        </p:spPr>
        <p:txBody>
          <a:bodyPr anchor="t">
            <a:normAutofit/>
          </a:bodyPr>
          <a:lstStyle/>
          <a:p>
            <a:r>
              <a:rPr lang="en-US" dirty="0" err="1"/>
              <a:t>Actualiteit</a:t>
            </a:r>
            <a:endParaRPr lang="en-US" dirty="0"/>
          </a:p>
          <a:p>
            <a:r>
              <a:rPr lang="en-US" dirty="0" err="1"/>
              <a:t>Lesstof</a:t>
            </a:r>
            <a:r>
              <a:rPr lang="en-US" dirty="0"/>
              <a:t> in SOM </a:t>
            </a:r>
            <a:r>
              <a:rPr lang="en-US" dirty="0" err="1"/>
              <a:t>en</a:t>
            </a:r>
            <a:r>
              <a:rPr lang="en-US" dirty="0"/>
              <a:t> PO </a:t>
            </a:r>
            <a:r>
              <a:rPr lang="en-US" dirty="0" err="1"/>
              <a:t>inleveren</a:t>
            </a:r>
            <a:r>
              <a:rPr lang="en-US" dirty="0"/>
              <a:t> via </a:t>
            </a:r>
            <a:r>
              <a:rPr lang="en-US" dirty="0" err="1"/>
              <a:t>som</a:t>
            </a:r>
            <a:endParaRPr lang="en-US" dirty="0"/>
          </a:p>
          <a:p>
            <a:r>
              <a:rPr lang="en-US" dirty="0"/>
              <a:t>Website: </a:t>
            </a:r>
            <a:r>
              <a:rPr lang="en-US" sz="1400" b="1" dirty="0">
                <a:hlinkClick r:id="rId4"/>
              </a:rPr>
              <a:t>www.jufnadya.weebly.com</a:t>
            </a:r>
            <a:endParaRPr lang="en-US" sz="1400" b="1" dirty="0"/>
          </a:p>
          <a:p>
            <a:r>
              <a:rPr lang="en-US" dirty="0" err="1"/>
              <a:t>Interactief</a:t>
            </a:r>
            <a:r>
              <a:rPr lang="en-US" dirty="0"/>
              <a:t> (</a:t>
            </a:r>
            <a:r>
              <a:rPr lang="en-US" dirty="0" err="1"/>
              <a:t>klassengesprek</a:t>
            </a:r>
            <a:r>
              <a:rPr lang="en-US" dirty="0"/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61888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413</TotalTime>
  <Words>1289</Words>
  <Application>Microsoft Office PowerPoint</Application>
  <PresentationFormat>Breedbeeld</PresentationFormat>
  <Paragraphs>208</Paragraphs>
  <Slides>42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42</vt:i4>
      </vt:variant>
    </vt:vector>
  </HeadingPairs>
  <TitlesOfParts>
    <vt:vector size="51" baseType="lpstr">
      <vt:lpstr>Arial</vt:lpstr>
      <vt:lpstr>Arial Black</vt:lpstr>
      <vt:lpstr>Calibri</vt:lpstr>
      <vt:lpstr>Georgia</vt:lpstr>
      <vt:lpstr>Tw Cen MT</vt:lpstr>
      <vt:lpstr>Tw Cen MT Condensed</vt:lpstr>
      <vt:lpstr>Wingdings</vt:lpstr>
      <vt:lpstr>Wingdings 3</vt:lpstr>
      <vt:lpstr>Integraal</vt:lpstr>
      <vt:lpstr>Het vak maatschappijleer</vt:lpstr>
      <vt:lpstr>Vandaag</vt:lpstr>
      <vt:lpstr>Even voorstellen</vt:lpstr>
      <vt:lpstr>Het vak: Wat is Maatschappijleer?</vt:lpstr>
      <vt:lpstr>Verschil maatschappijleer en maatschappijkunde</vt:lpstr>
      <vt:lpstr>Te bestuderen Thema’s</vt:lpstr>
      <vt:lpstr>Waar is dit vak eigenlijk goed voor?</vt:lpstr>
      <vt:lpstr>studielast</vt:lpstr>
      <vt:lpstr>Hoe werk ik?</vt:lpstr>
      <vt:lpstr>Vragen?</vt:lpstr>
      <vt:lpstr>Vandaag</vt:lpstr>
      <vt:lpstr>Leerdoelen</vt:lpstr>
      <vt:lpstr>Wat is maatschappijleer? Paragraaf 1 ‘De samenleving’</vt:lpstr>
      <vt:lpstr>Vandaag</vt:lpstr>
      <vt:lpstr>Check in duo’s (10 min)</vt:lpstr>
      <vt:lpstr>Leerdoel(en)</vt:lpstr>
      <vt:lpstr>Waarden en normen</vt:lpstr>
      <vt:lpstr>Verder met de rest van P2</vt:lpstr>
      <vt:lpstr>Leerdoel deze les behaald?</vt:lpstr>
      <vt:lpstr>Huiswerk =H2</vt:lpstr>
      <vt:lpstr>Vandaag   </vt:lpstr>
      <vt:lpstr>Huiswerk gelukt?</vt:lpstr>
      <vt:lpstr>PowerPoint-presentatie</vt:lpstr>
      <vt:lpstr>Leerdoel</vt:lpstr>
      <vt:lpstr>Paragraaf 3  Hoe onderzoek je de samenleving?</vt:lpstr>
      <vt:lpstr>Paragraaf 3  Hoe onderzoek je de samenleving?</vt:lpstr>
      <vt:lpstr>De opdracht (15 min)</vt:lpstr>
      <vt:lpstr>Afsluiting</vt:lpstr>
      <vt:lpstr>Huiswerk</vt:lpstr>
      <vt:lpstr>Klassenplattegrond M3A</vt:lpstr>
      <vt:lpstr>Vandaag </vt:lpstr>
      <vt:lpstr>Leerdoel </vt:lpstr>
      <vt:lpstr>PowerPoint-presentatie</vt:lpstr>
      <vt:lpstr>maken paragraaf 2</vt:lpstr>
      <vt:lpstr>Klassenplattegrond M3A</vt:lpstr>
      <vt:lpstr>Vandaag</vt:lpstr>
      <vt:lpstr>Huiswerk gelukt?</vt:lpstr>
      <vt:lpstr>H3 Wat is normaal?</vt:lpstr>
      <vt:lpstr>Samen lezen</vt:lpstr>
      <vt:lpstr>Zelfstandig werken Paragraaf 3</vt:lpstr>
      <vt:lpstr>Afsluiting Paragraaf 3</vt:lpstr>
      <vt:lpstr>Hoe leer je?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Keuzevak maatschappijkunde</dc:title>
  <dc:creator>Nadya Karim</dc:creator>
  <cp:lastModifiedBy>Nadya</cp:lastModifiedBy>
  <cp:revision>66</cp:revision>
  <dcterms:created xsi:type="dcterms:W3CDTF">2018-03-16T09:37:47Z</dcterms:created>
  <dcterms:modified xsi:type="dcterms:W3CDTF">2019-09-02T10:16:31Z</dcterms:modified>
</cp:coreProperties>
</file>