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4C767-86F4-4385-8A52-E3A7015CBF58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312AD-2611-4F86-88FB-E36CE07012AA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nl-NL" sz="6000" dirty="0">
                <a:solidFill>
                  <a:schemeClr val="bg1"/>
                </a:solidFill>
              </a:rPr>
              <a:t>Verzorgingsstaat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5589240"/>
            <a:ext cx="6400800" cy="1752600"/>
          </a:xfrm>
        </p:spPr>
        <p:txBody>
          <a:bodyPr/>
          <a:lstStyle/>
          <a:p>
            <a:pPr algn="r"/>
            <a:r>
              <a:rPr lang="nl-NL" b="1" dirty="0">
                <a:solidFill>
                  <a:srgbClr val="FF0066"/>
                </a:solidFill>
              </a:rPr>
              <a:t>                            </a:t>
            </a:r>
            <a:r>
              <a:rPr lang="nl-NL" sz="2000" b="1" dirty="0">
                <a:solidFill>
                  <a:schemeClr val="tx1"/>
                </a:solidFill>
              </a:rPr>
              <a:t>Maatschappijleer</a:t>
            </a:r>
          </a:p>
          <a:p>
            <a:pPr algn="r"/>
            <a:r>
              <a:rPr lang="nl-NL" sz="2000" b="1" dirty="0">
                <a:solidFill>
                  <a:schemeClr val="tx1"/>
                </a:solidFill>
              </a:rPr>
              <a:t>                   Nadya Karim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2F121-B7A4-44FD-AA37-E2926842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H4 </a:t>
            </a:r>
            <a:r>
              <a:rPr lang="en-US" b="1" dirty="0" err="1">
                <a:solidFill>
                  <a:schemeClr val="bg1"/>
                </a:solidFill>
              </a:rPr>
              <a:t>Werk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sociale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mobiliteit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E78006-A745-4574-ACE8-430336609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Sociale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stelsel</a:t>
            </a:r>
            <a:r>
              <a:rPr lang="en-US" dirty="0">
                <a:solidFill>
                  <a:schemeClr val="bg1"/>
                </a:solidFill>
              </a:rPr>
              <a:t> (stencil </a:t>
            </a:r>
            <a:r>
              <a:rPr lang="en-US" dirty="0" err="1">
                <a:solidFill>
                  <a:schemeClr val="bg1"/>
                </a:solidFill>
              </a:rPr>
              <a:t>invullen</a:t>
            </a:r>
            <a:r>
              <a:rPr lang="en-US" dirty="0">
                <a:solidFill>
                  <a:schemeClr val="bg1"/>
                </a:solidFill>
              </a:rPr>
              <a:t>) 5 min</a:t>
            </a:r>
          </a:p>
          <a:p>
            <a:r>
              <a:rPr lang="en-US" dirty="0" err="1">
                <a:solidFill>
                  <a:schemeClr val="bg1"/>
                </a:solidFill>
              </a:rPr>
              <a:t>Nakijken</a:t>
            </a:r>
            <a:r>
              <a:rPr lang="en-US" dirty="0">
                <a:solidFill>
                  <a:schemeClr val="bg1"/>
                </a:solidFill>
              </a:rPr>
              <a:t> stencil + </a:t>
            </a:r>
            <a:r>
              <a:rPr lang="en-US" dirty="0" err="1">
                <a:solidFill>
                  <a:schemeClr val="bg1"/>
                </a:solidFill>
              </a:rPr>
              <a:t>huiswerk</a:t>
            </a:r>
            <a:r>
              <a:rPr lang="en-US" dirty="0">
                <a:solidFill>
                  <a:schemeClr val="bg1"/>
                </a:solidFill>
              </a:rPr>
              <a:t> 10 min</a:t>
            </a:r>
          </a:p>
          <a:p>
            <a:r>
              <a:rPr lang="en-US" dirty="0">
                <a:solidFill>
                  <a:schemeClr val="bg1"/>
                </a:solidFill>
              </a:rPr>
              <a:t>M-ladder </a:t>
            </a:r>
            <a:r>
              <a:rPr lang="en-US" dirty="0" err="1">
                <a:solidFill>
                  <a:schemeClr val="bg1"/>
                </a:solidFill>
              </a:rPr>
              <a:t>invullen</a:t>
            </a:r>
            <a:r>
              <a:rPr lang="en-US" dirty="0">
                <a:solidFill>
                  <a:schemeClr val="bg1"/>
                </a:solidFill>
              </a:rPr>
              <a:t> 10 min</a:t>
            </a:r>
          </a:p>
          <a:p>
            <a:r>
              <a:rPr lang="en-US" dirty="0" err="1">
                <a:solidFill>
                  <a:schemeClr val="bg1"/>
                </a:solidFill>
              </a:rPr>
              <a:t>Uitleg</a:t>
            </a:r>
            <a:r>
              <a:rPr lang="en-US" dirty="0">
                <a:solidFill>
                  <a:schemeClr val="bg1"/>
                </a:solidFill>
              </a:rPr>
              <a:t> M-ladder 10 min</a:t>
            </a:r>
          </a:p>
          <a:p>
            <a:r>
              <a:rPr lang="en-US" dirty="0" err="1">
                <a:solidFill>
                  <a:schemeClr val="bg1"/>
                </a:solidFill>
              </a:rPr>
              <a:t>Zelfstandig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werken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HW: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H4 </a:t>
            </a:r>
            <a:r>
              <a:rPr lang="en-US" dirty="0" err="1">
                <a:solidFill>
                  <a:schemeClr val="bg1"/>
                </a:solidFill>
              </a:rPr>
              <a:t>maken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werkboek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Terugblik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leerdoelen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17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>
            <a:extLst>
              <a:ext uri="{FF2B5EF4-FFF2-40B4-BE49-F238E27FC236}">
                <a16:creationId xmlns:a16="http://schemas.microsoft.com/office/drawing/2014/main" id="{CDC34637-A6A2-48B5-B5BD-C88658B5F1AA}"/>
              </a:ext>
            </a:extLst>
          </p:cNvPr>
          <p:cNvGrpSpPr>
            <a:grpSpLocks/>
          </p:cNvGrpSpPr>
          <p:nvPr/>
        </p:nvGrpSpPr>
        <p:grpSpPr bwMode="auto">
          <a:xfrm>
            <a:off x="179512" y="1373818"/>
            <a:ext cx="8784976" cy="4110363"/>
            <a:chOff x="1237" y="4950"/>
            <a:chExt cx="9180" cy="3150"/>
          </a:xfrm>
        </p:grpSpPr>
        <p:sp>
          <p:nvSpPr>
            <p:cNvPr id="3" name="Text Box 46">
              <a:extLst>
                <a:ext uri="{FF2B5EF4-FFF2-40B4-BE49-F238E27FC236}">
                  <a16:creationId xmlns:a16="http://schemas.microsoft.com/office/drawing/2014/main" id="{C37DC4AC-787E-4948-B375-F78B467F4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" y="4950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sz="2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zekerheid</a:t>
              </a:r>
            </a:p>
          </p:txBody>
        </p:sp>
        <p:sp>
          <p:nvSpPr>
            <p:cNvPr id="4" name="Text Box 47">
              <a:extLst>
                <a:ext uri="{FF2B5EF4-FFF2-40B4-BE49-F238E27FC236}">
                  <a16:creationId xmlns:a16="http://schemas.microsoft.com/office/drawing/2014/main" id="{C75D33E6-F038-48B8-96B8-FED17FC66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7" y="573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5" name="Text Box 48">
              <a:extLst>
                <a:ext uri="{FF2B5EF4-FFF2-40B4-BE49-F238E27FC236}">
                  <a16:creationId xmlns:a16="http://schemas.microsoft.com/office/drawing/2014/main" id="{479617A2-7727-4EDE-A6C4-34EA72DCE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7" y="573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voorzieningen</a:t>
              </a:r>
            </a:p>
          </p:txBody>
        </p:sp>
        <p:cxnSp>
          <p:nvCxnSpPr>
            <p:cNvPr id="6" name="Line 49">
              <a:extLst>
                <a:ext uri="{FF2B5EF4-FFF2-40B4-BE49-F238E27FC236}">
                  <a16:creationId xmlns:a16="http://schemas.microsoft.com/office/drawing/2014/main" id="{A951B461-77A2-47DB-AF76-B11164B90D57}"/>
                </a:ext>
              </a:extLst>
            </p:cNvPr>
            <p:cNvCxnSpPr/>
            <p:nvPr/>
          </p:nvCxnSpPr>
          <p:spPr bwMode="auto">
            <a:xfrm>
              <a:off x="5377" y="55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50">
              <a:extLst>
                <a:ext uri="{FF2B5EF4-FFF2-40B4-BE49-F238E27FC236}">
                  <a16:creationId xmlns:a16="http://schemas.microsoft.com/office/drawing/2014/main" id="{F07036F2-5AC6-4786-865C-A50DE0CA22F6}"/>
                </a:ext>
              </a:extLst>
            </p:cNvPr>
            <p:cNvCxnSpPr/>
            <p:nvPr/>
          </p:nvCxnSpPr>
          <p:spPr bwMode="auto">
            <a:xfrm>
              <a:off x="6997" y="55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51">
              <a:extLst>
                <a:ext uri="{FF2B5EF4-FFF2-40B4-BE49-F238E27FC236}">
                  <a16:creationId xmlns:a16="http://schemas.microsoft.com/office/drawing/2014/main" id="{2767D7CE-5E5A-4C1C-873F-F3A348B4C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Werknemers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9" name="Text Box 52">
              <a:extLst>
                <a:ext uri="{FF2B5EF4-FFF2-40B4-BE49-F238E27FC236}">
                  <a16:creationId xmlns:a16="http://schemas.microsoft.com/office/drawing/2014/main" id="{EAB3DFE5-3970-48FA-AAD2-E17411DAC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Volks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10" name="Text Box 53">
              <a:extLst>
                <a:ext uri="{FF2B5EF4-FFF2-40B4-BE49-F238E27FC236}">
                  <a16:creationId xmlns:a16="http://schemas.microsoft.com/office/drawing/2014/main" id="{C51ECF99-A758-4CBE-BEB9-64C9D18A6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bijstand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(participatiewet)</a:t>
              </a:r>
            </a:p>
          </p:txBody>
        </p:sp>
        <p:cxnSp>
          <p:nvCxnSpPr>
            <p:cNvPr id="11" name="Line 54">
              <a:extLst>
                <a:ext uri="{FF2B5EF4-FFF2-40B4-BE49-F238E27FC236}">
                  <a16:creationId xmlns:a16="http://schemas.microsoft.com/office/drawing/2014/main" id="{7521E148-F50C-4796-835D-B44C6A3F89CD}"/>
                </a:ext>
              </a:extLst>
            </p:cNvPr>
            <p:cNvCxnSpPr/>
            <p:nvPr/>
          </p:nvCxnSpPr>
          <p:spPr bwMode="auto">
            <a:xfrm>
              <a:off x="561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5">
              <a:extLst>
                <a:ext uri="{FF2B5EF4-FFF2-40B4-BE49-F238E27FC236}">
                  <a16:creationId xmlns:a16="http://schemas.microsoft.com/office/drawing/2014/main" id="{584E568C-1E59-49C4-8ECB-D2639DBA923A}"/>
                </a:ext>
              </a:extLst>
            </p:cNvPr>
            <p:cNvCxnSpPr/>
            <p:nvPr/>
          </p:nvCxnSpPr>
          <p:spPr bwMode="auto">
            <a:xfrm>
              <a:off x="357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56">
              <a:extLst>
                <a:ext uri="{FF2B5EF4-FFF2-40B4-BE49-F238E27FC236}">
                  <a16:creationId xmlns:a16="http://schemas.microsoft.com/office/drawing/2014/main" id="{31878734-06F2-44C0-ABC5-B123F2FCD9E8}"/>
                </a:ext>
              </a:extLst>
            </p:cNvPr>
            <p:cNvCxnSpPr/>
            <p:nvPr/>
          </p:nvCxnSpPr>
          <p:spPr bwMode="auto">
            <a:xfrm>
              <a:off x="825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57">
              <a:extLst>
                <a:ext uri="{FF2B5EF4-FFF2-40B4-BE49-F238E27FC236}">
                  <a16:creationId xmlns:a16="http://schemas.microsoft.com/office/drawing/2014/main" id="{5E3FF33C-B5E5-43E6-8A46-2712CE49D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WW</a:t>
              </a:r>
            </a:p>
          </p:txBody>
        </p:sp>
        <p:sp>
          <p:nvSpPr>
            <p:cNvPr id="15" name="Text Box 58">
              <a:extLst>
                <a:ext uri="{FF2B5EF4-FFF2-40B4-BE49-F238E27FC236}">
                  <a16:creationId xmlns:a16="http://schemas.microsoft.com/office/drawing/2014/main" id="{025621E4-21FE-4B6E-A257-98D7FBEB8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WULBZ</a:t>
              </a:r>
            </a:p>
          </p:txBody>
        </p:sp>
        <p:sp>
          <p:nvSpPr>
            <p:cNvPr id="16" name="Text Box 59">
              <a:extLst>
                <a:ext uri="{FF2B5EF4-FFF2-40B4-BE49-F238E27FC236}">
                  <a16:creationId xmlns:a16="http://schemas.microsoft.com/office/drawing/2014/main" id="{423C5094-A129-4B69-8AE8-D23AD2566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WIA</a:t>
              </a:r>
            </a:p>
          </p:txBody>
        </p:sp>
        <p:cxnSp>
          <p:nvCxnSpPr>
            <p:cNvPr id="17" name="Line 60">
              <a:extLst>
                <a:ext uri="{FF2B5EF4-FFF2-40B4-BE49-F238E27FC236}">
                  <a16:creationId xmlns:a16="http://schemas.microsoft.com/office/drawing/2014/main" id="{340BD2D7-65C1-42F8-BC95-798DBF70856B}"/>
                </a:ext>
              </a:extLst>
            </p:cNvPr>
            <p:cNvCxnSpPr/>
            <p:nvPr/>
          </p:nvCxnSpPr>
          <p:spPr bwMode="auto">
            <a:xfrm>
              <a:off x="1777" y="73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1">
              <a:extLst>
                <a:ext uri="{FF2B5EF4-FFF2-40B4-BE49-F238E27FC236}">
                  <a16:creationId xmlns:a16="http://schemas.microsoft.com/office/drawing/2014/main" id="{935EA59C-9AA7-476D-BC84-8A60E0D1E078}"/>
                </a:ext>
              </a:extLst>
            </p:cNvPr>
            <p:cNvCxnSpPr/>
            <p:nvPr/>
          </p:nvCxnSpPr>
          <p:spPr bwMode="auto">
            <a:xfrm>
              <a:off x="3037" y="699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2">
              <a:extLst>
                <a:ext uri="{FF2B5EF4-FFF2-40B4-BE49-F238E27FC236}">
                  <a16:creationId xmlns:a16="http://schemas.microsoft.com/office/drawing/2014/main" id="{470A98A9-CC3C-4626-B53D-1EF1A1360A58}"/>
                </a:ext>
              </a:extLst>
            </p:cNvPr>
            <p:cNvCxnSpPr/>
            <p:nvPr/>
          </p:nvCxnSpPr>
          <p:spPr bwMode="auto">
            <a:xfrm>
              <a:off x="4297" y="73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63">
              <a:extLst>
                <a:ext uri="{FF2B5EF4-FFF2-40B4-BE49-F238E27FC236}">
                  <a16:creationId xmlns:a16="http://schemas.microsoft.com/office/drawing/2014/main" id="{51B43C97-9188-4CEA-8B0D-DE42BC376D25}"/>
                </a:ext>
              </a:extLst>
            </p:cNvPr>
            <p:cNvCxnSpPr/>
            <p:nvPr/>
          </p:nvCxnSpPr>
          <p:spPr bwMode="auto">
            <a:xfrm>
              <a:off x="1774" y="736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64">
              <a:extLst>
                <a:ext uri="{FF2B5EF4-FFF2-40B4-BE49-F238E27FC236}">
                  <a16:creationId xmlns:a16="http://schemas.microsoft.com/office/drawing/2014/main" id="{D7A233F8-0681-4217-A38A-A262D7C6F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AOW</a:t>
              </a:r>
            </a:p>
          </p:txBody>
        </p:sp>
        <p:sp>
          <p:nvSpPr>
            <p:cNvPr id="22" name="Text Box 66">
              <a:extLst>
                <a:ext uri="{FF2B5EF4-FFF2-40B4-BE49-F238E27FC236}">
                  <a16:creationId xmlns:a16="http://schemas.microsoft.com/office/drawing/2014/main" id="{F78894E2-CC17-40D6-B54A-1D43A07CF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7" y="7560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AKW</a:t>
              </a:r>
            </a:p>
          </p:txBody>
        </p:sp>
        <p:cxnSp>
          <p:nvCxnSpPr>
            <p:cNvPr id="23" name="Line 67">
              <a:extLst>
                <a:ext uri="{FF2B5EF4-FFF2-40B4-BE49-F238E27FC236}">
                  <a16:creationId xmlns:a16="http://schemas.microsoft.com/office/drawing/2014/main" id="{DB20FB4D-58BF-46BE-BABA-3B761340F5B2}"/>
                </a:ext>
              </a:extLst>
            </p:cNvPr>
            <p:cNvCxnSpPr/>
            <p:nvPr/>
          </p:nvCxnSpPr>
          <p:spPr bwMode="auto">
            <a:xfrm>
              <a:off x="5874" y="738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68">
              <a:extLst>
                <a:ext uri="{FF2B5EF4-FFF2-40B4-BE49-F238E27FC236}">
                  <a16:creationId xmlns:a16="http://schemas.microsoft.com/office/drawing/2014/main" id="{BAC7A4E0-06BB-44D2-9B6F-A2B6010EFF82}"/>
                </a:ext>
              </a:extLst>
            </p:cNvPr>
            <p:cNvCxnSpPr/>
            <p:nvPr/>
          </p:nvCxnSpPr>
          <p:spPr bwMode="auto">
            <a:xfrm>
              <a:off x="6817" y="6997"/>
              <a:ext cx="0" cy="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69">
              <a:extLst>
                <a:ext uri="{FF2B5EF4-FFF2-40B4-BE49-F238E27FC236}">
                  <a16:creationId xmlns:a16="http://schemas.microsoft.com/office/drawing/2014/main" id="{DC1B63BA-8583-4938-8DE9-DE9EFEF0166A}"/>
                </a:ext>
              </a:extLst>
            </p:cNvPr>
            <p:cNvCxnSpPr>
              <a:endCxn id="22" idx="0"/>
            </p:cNvCxnSpPr>
            <p:nvPr/>
          </p:nvCxnSpPr>
          <p:spPr bwMode="auto">
            <a:xfrm>
              <a:off x="7537" y="7403"/>
              <a:ext cx="0" cy="1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70">
              <a:extLst>
                <a:ext uri="{FF2B5EF4-FFF2-40B4-BE49-F238E27FC236}">
                  <a16:creationId xmlns:a16="http://schemas.microsoft.com/office/drawing/2014/main" id="{99BE3DE4-A466-47A8-B902-A54CF9045A2A}"/>
                </a:ext>
              </a:extLst>
            </p:cNvPr>
            <p:cNvCxnSpPr/>
            <p:nvPr/>
          </p:nvCxnSpPr>
          <p:spPr bwMode="auto">
            <a:xfrm flipV="1">
              <a:off x="5874" y="7380"/>
              <a:ext cx="16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15878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B8AAA-8DB4-437D-B8FE-24E21EAD8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Leerdoelen</a:t>
            </a:r>
            <a:r>
              <a:rPr lang="en-US" dirty="0">
                <a:solidFill>
                  <a:schemeClr val="bg1"/>
                </a:solidFill>
              </a:rPr>
              <a:t> H4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56F4FF-9E00-4BD5-97C9-72519FD9C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Na </a:t>
            </a:r>
            <a:r>
              <a:rPr lang="en-US" dirty="0" err="1">
                <a:solidFill>
                  <a:schemeClr val="bg1"/>
                </a:solidFill>
              </a:rPr>
              <a:t>deze</a:t>
            </a:r>
            <a:r>
              <a:rPr lang="en-US" dirty="0">
                <a:solidFill>
                  <a:schemeClr val="bg1"/>
                </a:solidFill>
              </a:rPr>
              <a:t> les …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… </a:t>
            </a:r>
            <a:r>
              <a:rPr lang="en-US" dirty="0" err="1">
                <a:solidFill>
                  <a:schemeClr val="bg1"/>
                </a:solidFill>
              </a:rPr>
              <a:t>kun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benoemen</a:t>
            </a:r>
            <a:r>
              <a:rPr lang="en-US" dirty="0">
                <a:solidFill>
                  <a:schemeClr val="bg1"/>
                </a:solidFill>
              </a:rPr>
              <a:t> wat </a:t>
            </a:r>
            <a:r>
              <a:rPr lang="en-US" dirty="0" err="1">
                <a:solidFill>
                  <a:schemeClr val="bg1"/>
                </a:solidFill>
              </a:rPr>
              <a:t>een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maatschappelijke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positie</a:t>
            </a:r>
            <a:r>
              <a:rPr lang="en-US" dirty="0">
                <a:solidFill>
                  <a:schemeClr val="bg1"/>
                </a:solidFill>
              </a:rPr>
              <a:t> is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wat </a:t>
            </a:r>
            <a:r>
              <a:rPr lang="en-US" dirty="0" err="1">
                <a:solidFill>
                  <a:schemeClr val="bg1"/>
                </a:solidFill>
              </a:rPr>
              <a:t>deze</a:t>
            </a:r>
            <a:r>
              <a:rPr lang="en-US" dirty="0">
                <a:solidFill>
                  <a:schemeClr val="bg1"/>
                </a:solidFill>
              </a:rPr>
              <a:t> positive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heeft</a:t>
            </a:r>
            <a:r>
              <a:rPr lang="en-US" dirty="0">
                <a:solidFill>
                  <a:schemeClr val="bg1"/>
                </a:solidFill>
              </a:rPr>
              <a:t> met </a:t>
            </a:r>
            <a:r>
              <a:rPr lang="en-US" dirty="0" err="1">
                <a:solidFill>
                  <a:schemeClr val="bg1"/>
                </a:solidFill>
              </a:rPr>
              <a:t>sociale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ongelijkheid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… </a:t>
            </a:r>
            <a:r>
              <a:rPr lang="en-US" dirty="0" err="1">
                <a:solidFill>
                  <a:schemeClr val="bg1"/>
                </a:solidFill>
              </a:rPr>
              <a:t>kunnen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uitleggen</a:t>
            </a:r>
            <a:r>
              <a:rPr lang="en-US" dirty="0">
                <a:solidFill>
                  <a:schemeClr val="bg1"/>
                </a:solidFill>
              </a:rPr>
              <a:t> wat </a:t>
            </a:r>
            <a:r>
              <a:rPr lang="en-US" dirty="0" err="1">
                <a:solidFill>
                  <a:schemeClr val="bg1"/>
                </a:solidFill>
              </a:rPr>
              <a:t>sociale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mobiliteit</a:t>
            </a:r>
            <a:r>
              <a:rPr lang="en-US" dirty="0">
                <a:solidFill>
                  <a:schemeClr val="bg1"/>
                </a:solidFill>
              </a:rPr>
              <a:t> is.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… </a:t>
            </a:r>
            <a:r>
              <a:rPr lang="en-US" dirty="0" err="1">
                <a:solidFill>
                  <a:schemeClr val="bg1"/>
                </a:solidFill>
              </a:rPr>
              <a:t>kun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visie</a:t>
            </a:r>
            <a:r>
              <a:rPr lang="en-US" dirty="0">
                <a:solidFill>
                  <a:schemeClr val="bg1"/>
                </a:solidFill>
              </a:rPr>
              <a:t> op </a:t>
            </a:r>
            <a:r>
              <a:rPr lang="en-US" dirty="0" err="1">
                <a:solidFill>
                  <a:schemeClr val="bg1"/>
                </a:solidFill>
              </a:rPr>
              <a:t>sociale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ongelijkheid</a:t>
            </a:r>
            <a:r>
              <a:rPr lang="en-US" dirty="0">
                <a:solidFill>
                  <a:schemeClr val="bg1"/>
                </a:solidFill>
              </a:rPr>
              <a:t> van de </a:t>
            </a:r>
            <a:r>
              <a:rPr lang="en-US" dirty="0" err="1">
                <a:solidFill>
                  <a:schemeClr val="bg1"/>
                </a:solidFill>
              </a:rPr>
              <a:t>drie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grootste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politieke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stromingen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beschrijven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4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E753A4C-911C-41B3-9D50-5B183890D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maatschappelijke</a:t>
            </a:r>
            <a:r>
              <a:rPr lang="en-US" dirty="0">
                <a:solidFill>
                  <a:schemeClr val="bg1"/>
                </a:solidFill>
              </a:rPr>
              <a:t> ladder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3DCAA1-AC43-4EB0-B7D1-6270ABE44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Vul</a:t>
            </a:r>
            <a:r>
              <a:rPr lang="en-US" dirty="0">
                <a:solidFill>
                  <a:schemeClr val="bg1"/>
                </a:solidFill>
              </a:rPr>
              <a:t> het stencil </a:t>
            </a:r>
            <a:r>
              <a:rPr lang="en-US" dirty="0" err="1">
                <a:solidFill>
                  <a:schemeClr val="bg1"/>
                </a:solidFill>
              </a:rPr>
              <a:t>individueel</a:t>
            </a:r>
            <a:r>
              <a:rPr lang="en-US" dirty="0">
                <a:solidFill>
                  <a:schemeClr val="bg1"/>
                </a:solidFill>
              </a:rPr>
              <a:t> in.</a:t>
            </a:r>
          </a:p>
          <a:p>
            <a:r>
              <a:rPr lang="en-US" dirty="0" err="1">
                <a:solidFill>
                  <a:schemeClr val="bg1"/>
                </a:solidFill>
              </a:rPr>
              <a:t>Vergelijk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jouw</a:t>
            </a:r>
            <a:r>
              <a:rPr lang="en-US" dirty="0">
                <a:solidFill>
                  <a:schemeClr val="bg1"/>
                </a:solidFill>
              </a:rPr>
              <a:t> ladder met die van </a:t>
            </a:r>
            <a:r>
              <a:rPr lang="en-US" dirty="0" err="1">
                <a:solidFill>
                  <a:schemeClr val="bg1"/>
                </a:solidFill>
              </a:rPr>
              <a:t>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buurman</a:t>
            </a:r>
            <a:r>
              <a:rPr lang="en-US" dirty="0">
                <a:solidFill>
                  <a:schemeClr val="bg1"/>
                </a:solidFill>
              </a:rPr>
              <a:t>/vrouw. </a:t>
            </a:r>
          </a:p>
          <a:p>
            <a:r>
              <a:rPr lang="en-US" dirty="0" err="1">
                <a:solidFill>
                  <a:schemeClr val="bg1"/>
                </a:solidFill>
              </a:rPr>
              <a:t>Bespreek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belangrijkste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verschillen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2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6ECB0-3307-4B6F-BF9F-A907AC34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Huiswerk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54FEDA-F562-4064-B818-1A1E13E19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en-US" dirty="0" err="1">
                <a:solidFill>
                  <a:schemeClr val="bg1"/>
                </a:solidFill>
              </a:rPr>
              <a:t>je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werkboek</a:t>
            </a:r>
            <a:r>
              <a:rPr lang="en-US" dirty="0">
                <a:solidFill>
                  <a:schemeClr val="bg1"/>
                </a:solidFill>
              </a:rPr>
              <a:t> H4 </a:t>
            </a:r>
            <a:r>
              <a:rPr lang="en-US" dirty="0" err="1">
                <a:solidFill>
                  <a:schemeClr val="bg1"/>
                </a:solidFill>
              </a:rPr>
              <a:t>maken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6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H1 Wat is een verzorgingsstaat?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nl-NL" b="1" dirty="0">
              <a:solidFill>
                <a:schemeClr val="bg1"/>
              </a:solidFill>
            </a:endParaRPr>
          </a:p>
          <a:p>
            <a:pPr>
              <a:buNone/>
            </a:pPr>
            <a:endParaRPr lang="nl-NL" b="1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Huiswerkcheck 5 min</a:t>
            </a:r>
          </a:p>
          <a:p>
            <a:r>
              <a:rPr lang="nl-NL" b="1" dirty="0">
                <a:solidFill>
                  <a:schemeClr val="bg1"/>
                </a:solidFill>
              </a:rPr>
              <a:t>Herhalen H1 met opdrachtenkaartjes 15 min</a:t>
            </a:r>
          </a:p>
          <a:p>
            <a:r>
              <a:rPr lang="nl-NL" b="1" dirty="0">
                <a:solidFill>
                  <a:schemeClr val="bg1"/>
                </a:solidFill>
              </a:rPr>
              <a:t>H1 vragen bespreken 15 min</a:t>
            </a:r>
          </a:p>
          <a:p>
            <a:r>
              <a:rPr lang="nl-NL" b="1" dirty="0">
                <a:solidFill>
                  <a:schemeClr val="bg1"/>
                </a:solidFill>
              </a:rPr>
              <a:t>Uitleg Internationale vergelijking</a:t>
            </a:r>
          </a:p>
          <a:p>
            <a:r>
              <a:rPr lang="nl-NL" b="1" dirty="0">
                <a:solidFill>
                  <a:schemeClr val="bg1"/>
                </a:solidFill>
              </a:rPr>
              <a:t>Opdracht 12 en 11 maken</a:t>
            </a:r>
          </a:p>
          <a:p>
            <a:r>
              <a:rPr lang="nl-NL" b="1" dirty="0">
                <a:solidFill>
                  <a:schemeClr val="bg1"/>
                </a:solidFill>
              </a:rPr>
              <a:t>Afsluiting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Herhaal opdracht in 15 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In tweetallen ga je aan de slag met de opdrachtenkaartjes.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Je spreid de kaartjes uit en legt de kaartjes met de vraag naar boven.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Om de beurt pak je een vraagkaartje die je wilt beantwoorden.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Controleer je antwoord op de achterkant.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Leg het gebruikte vraagkaartje op een apart stapeltje.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Herhaal stap 1 t/m 5 tot alle kaartjes op zijn.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Ben je eerder klaar dan doe je het spel nog een keer.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</a:rPr>
              <a:t>H1  vraag 9 blz. 14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1" y="1268760"/>
          <a:ext cx="8616279" cy="535850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7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4561">
                <a:tc>
                  <a:txBody>
                    <a:bodyPr/>
                    <a:lstStyle/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32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3200" dirty="0"/>
                        <a:t>Recht</a:t>
                      </a:r>
                      <a:endParaRPr lang="nl-NL" sz="3200" b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r>
                        <a:rPr lang="nl-NL" sz="3200" kern="1200" dirty="0"/>
                        <a:t>Plicht </a:t>
                      </a:r>
                      <a:endParaRPr lang="nl-NL" sz="32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410">
                <a:tc>
                  <a:txBody>
                    <a:bodyPr/>
                    <a:lstStyle/>
                    <a:p>
                      <a:r>
                        <a:rPr lang="nl-NL" sz="2800" kern="1200" dirty="0"/>
                        <a:t>Onderwijs</a:t>
                      </a:r>
                      <a:endParaRPr lang="nl-NL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Recht op goed onderwijs.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Recht op gekwalificeerde docenten. 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Gratis schoolboeken.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Recht op een lening als je gaat studeren.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Plicht om tot het zestiende jaar volledig onderwijs te volgen.(bij geen basiskwalificatie tot achttien jaar).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Plicht om geen lessen te verzuimen.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70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8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800" dirty="0"/>
                        <a:t>Gezondheidszorg</a:t>
                      </a:r>
                      <a:endParaRPr lang="nl-NL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Recht op ziekenhuisopname bij ziekte of ongeval.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Recht op gediplomeerde artsen.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Plicht om de zorgpremie te betalen.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Plicht om gemaakte afspraken voor een consult na te komen.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070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8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800" dirty="0"/>
                        <a:t>Sociale zekerheid</a:t>
                      </a:r>
                      <a:endParaRPr lang="nl-NL" sz="2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Recht op een uitkering bij ziekte of ontslag.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Recht op kinderbijslag.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Plicht om belasting en sociale premies te betalen.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4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400" dirty="0"/>
                        <a:t>-	Plicht om uitkeringsinstanties de juiste gegevens te verstrekken. </a:t>
                      </a:r>
                      <a:endParaRPr lang="nl-NL" sz="1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Internationale vergelijking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1" cy="510805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60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Voordeel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Nadeel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5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400" dirty="0"/>
                        <a:t>Angelsaksische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400" dirty="0"/>
                        <a:t> model</a:t>
                      </a:r>
                      <a:endParaRPr lang="nl-NL" sz="2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Iedereen heeft de vrijheid en de kans om veel geld te verdienen.</a:t>
                      </a:r>
                      <a:br>
                        <a:rPr lang="nl-NL" sz="1800" dirty="0"/>
                      </a:br>
                      <a:r>
                        <a:rPr lang="nl-NL" sz="1800" dirty="0"/>
                        <a:t>De droom van krantenjongen tot miljonair.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-	  Mensen betalen er maar weinig belasting.</a:t>
                      </a: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Er is nauwelijks sprake van een verzorgingsstaat: iedereen moet zichzelf verzekeren tegen ziekte en ontslag.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-	  Je kunt er snel werkloos raken: werkgevers kunnen iemand makkelijk ontslaan.</a:t>
                      </a: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27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400" dirty="0"/>
                        <a:t>Scandinavische 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400" dirty="0"/>
                        <a:t>model</a:t>
                      </a:r>
                      <a:endParaRPr lang="nl-NL" sz="2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Door de uitgebreide verzorgingsstaat genieten burgers veel bescherming.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Door allerlei regelingen is de arbeidsparticipatie van vrouwen erg hoog.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Mensen betalen er veel belasting.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Makkelijk ontslag.</a:t>
                      </a:r>
                      <a:r>
                        <a:rPr lang="nl-NL" sz="1800" baseline="0" dirty="0"/>
                        <a:t> </a:t>
                      </a:r>
                      <a:r>
                        <a:rPr lang="nl-NL" sz="1800" dirty="0"/>
                        <a:t>Maar daar staat een intensieve begeleiding van werklozen tegenover.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0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2400" dirty="0"/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2400" dirty="0"/>
                        <a:t>Rijnlandse model</a:t>
                      </a:r>
                      <a:endParaRPr lang="nl-NL" sz="24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Royale kinderbijslag.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-	  Uitgebreide collectieve voorzieningen.</a:t>
                      </a: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Vrouwen werken minder dan mannen.</a:t>
                      </a:r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endParaRPr lang="nl-NL" sz="1800" dirty="0"/>
                    </a:p>
                    <a:p>
                      <a:pPr marL="180340" indent="-180340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90170" algn="l"/>
                          <a:tab pos="180340" algn="l"/>
                          <a:tab pos="269875" algn="l"/>
                          <a:tab pos="450215" algn="l"/>
                          <a:tab pos="540385" algn="l"/>
                          <a:tab pos="449580" algn="l"/>
                        </a:tabLst>
                      </a:pPr>
                      <a:r>
                        <a:rPr lang="nl-NL" sz="1800" dirty="0"/>
                        <a:t>-	  Relatief hoge belastingen.</a:t>
                      </a:r>
                      <a:endParaRPr lang="nl-NL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Maken vraag 11, 12 en 13.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15 minuten om bovenstaande vragen te maken</a:t>
            </a:r>
          </a:p>
          <a:p>
            <a:r>
              <a:rPr lang="nl-NL" dirty="0">
                <a:solidFill>
                  <a:schemeClr val="bg1"/>
                </a:solidFill>
              </a:rPr>
              <a:t>Samenwerken mag</a:t>
            </a:r>
          </a:p>
          <a:p>
            <a:r>
              <a:rPr lang="nl-NL" dirty="0">
                <a:solidFill>
                  <a:schemeClr val="bg1"/>
                </a:solidFill>
              </a:rPr>
              <a:t>Fluisteren is het juiste geluidsniveau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E1EBC-B12D-4EAB-998E-93C6379F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000000"/>
                </a:solidFill>
                <a:cs typeface="Calibri"/>
              </a:rPr>
              <a:t>H3 Wat doet de VZS?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F90648-138A-4839-91B0-9A61CBEE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nl-NL" dirty="0">
                <a:solidFill>
                  <a:srgbClr val="000000"/>
                </a:solidFill>
                <a:cs typeface="Calibri"/>
              </a:rPr>
              <a:t>Huiswerkcontrole</a:t>
            </a:r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Terugblik op vorige hoofdstukken</a:t>
            </a:r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Leerdoelen H3. Na deze les kun je...</a:t>
            </a:r>
          </a:p>
          <a:p>
            <a:pPr marL="0" indent="0">
              <a:buNone/>
            </a:pPr>
            <a:r>
              <a:rPr lang="nl-NL" i="1" dirty="0">
                <a:solidFill>
                  <a:srgbClr val="FF0000"/>
                </a:solidFill>
                <a:cs typeface="Calibri"/>
              </a:rPr>
              <a:t>De sociale verzekeringen benoemen en uitleggen.</a:t>
            </a:r>
            <a:br>
              <a:rPr lang="nl-NL" i="1" dirty="0">
                <a:solidFill>
                  <a:srgbClr val="FF0000"/>
                </a:solidFill>
                <a:ea typeface="+mn-lt"/>
                <a:cs typeface="+mn-lt"/>
              </a:rPr>
            </a:br>
            <a:r>
              <a:rPr lang="nl-NL" i="1" dirty="0">
                <a:solidFill>
                  <a:srgbClr val="FF0000"/>
                </a:solidFill>
                <a:cs typeface="Calibri"/>
              </a:rPr>
              <a:t>De sociale voorzieningen benoemen en uitleggen.</a:t>
            </a:r>
          </a:p>
          <a:p>
            <a:pPr marL="457200" indent="-457200"/>
            <a:r>
              <a:rPr lang="nl-NL" dirty="0">
                <a:solidFill>
                  <a:srgbClr val="000000"/>
                </a:solidFill>
                <a:cs typeface="Calibri"/>
              </a:rPr>
              <a:t>H3 samen lezen</a:t>
            </a:r>
            <a:endParaRPr lang="nl-NL" dirty="0"/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Maken vraag 8 en 9</a:t>
            </a:r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Nakijken vraag 8 en 9</a:t>
            </a:r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Maken vraag 11, 15 en 16.</a:t>
            </a:r>
          </a:p>
          <a:p>
            <a:r>
              <a:rPr lang="nl-NL" dirty="0">
                <a:solidFill>
                  <a:srgbClr val="000000"/>
                </a:solidFill>
                <a:cs typeface="Calibri"/>
              </a:rPr>
              <a:t>Test jezelf! Kun je het schema van vraag  9 opnieuw maken?</a:t>
            </a:r>
          </a:p>
        </p:txBody>
      </p:sp>
    </p:spTree>
    <p:extLst>
      <p:ext uri="{BB962C8B-B14F-4D97-AF65-F5344CB8AC3E}">
        <p14:creationId xmlns:p14="http://schemas.microsoft.com/office/powerpoint/2010/main" val="305846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>
            <a:extLst>
              <a:ext uri="{FF2B5EF4-FFF2-40B4-BE49-F238E27FC236}">
                <a16:creationId xmlns:a16="http://schemas.microsoft.com/office/drawing/2014/main" id="{CDC34637-A6A2-48B5-B5BD-C88658B5F1AA}"/>
              </a:ext>
            </a:extLst>
          </p:cNvPr>
          <p:cNvGrpSpPr>
            <a:grpSpLocks/>
          </p:cNvGrpSpPr>
          <p:nvPr/>
        </p:nvGrpSpPr>
        <p:grpSpPr bwMode="auto">
          <a:xfrm>
            <a:off x="179512" y="1373818"/>
            <a:ext cx="8784976" cy="4110363"/>
            <a:chOff x="1237" y="4950"/>
            <a:chExt cx="9180" cy="3150"/>
          </a:xfrm>
        </p:grpSpPr>
        <p:sp>
          <p:nvSpPr>
            <p:cNvPr id="3" name="Text Box 46">
              <a:extLst>
                <a:ext uri="{FF2B5EF4-FFF2-40B4-BE49-F238E27FC236}">
                  <a16:creationId xmlns:a16="http://schemas.microsoft.com/office/drawing/2014/main" id="{C37DC4AC-787E-4948-B375-F78B467F4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" y="4950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sz="20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zekerheid</a:t>
              </a:r>
            </a:p>
          </p:txBody>
        </p:sp>
        <p:sp>
          <p:nvSpPr>
            <p:cNvPr id="4" name="Text Box 47">
              <a:extLst>
                <a:ext uri="{FF2B5EF4-FFF2-40B4-BE49-F238E27FC236}">
                  <a16:creationId xmlns:a16="http://schemas.microsoft.com/office/drawing/2014/main" id="{C75D33E6-F038-48B8-96B8-FED17FC66E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7" y="573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5" name="Text Box 48">
              <a:extLst>
                <a:ext uri="{FF2B5EF4-FFF2-40B4-BE49-F238E27FC236}">
                  <a16:creationId xmlns:a16="http://schemas.microsoft.com/office/drawing/2014/main" id="{479617A2-7727-4EDE-A6C4-34EA72DCE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7" y="573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sociale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voorzieningen</a:t>
              </a:r>
            </a:p>
          </p:txBody>
        </p:sp>
        <p:cxnSp>
          <p:nvCxnSpPr>
            <p:cNvPr id="6" name="Line 49">
              <a:extLst>
                <a:ext uri="{FF2B5EF4-FFF2-40B4-BE49-F238E27FC236}">
                  <a16:creationId xmlns:a16="http://schemas.microsoft.com/office/drawing/2014/main" id="{A951B461-77A2-47DB-AF76-B11164B90D57}"/>
                </a:ext>
              </a:extLst>
            </p:cNvPr>
            <p:cNvCxnSpPr/>
            <p:nvPr/>
          </p:nvCxnSpPr>
          <p:spPr bwMode="auto">
            <a:xfrm>
              <a:off x="5377" y="55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50">
              <a:extLst>
                <a:ext uri="{FF2B5EF4-FFF2-40B4-BE49-F238E27FC236}">
                  <a16:creationId xmlns:a16="http://schemas.microsoft.com/office/drawing/2014/main" id="{F07036F2-5AC6-4786-865C-A50DE0CA22F6}"/>
                </a:ext>
              </a:extLst>
            </p:cNvPr>
            <p:cNvCxnSpPr/>
            <p:nvPr/>
          </p:nvCxnSpPr>
          <p:spPr bwMode="auto">
            <a:xfrm>
              <a:off x="6997" y="55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51">
              <a:extLst>
                <a:ext uri="{FF2B5EF4-FFF2-40B4-BE49-F238E27FC236}">
                  <a16:creationId xmlns:a16="http://schemas.microsoft.com/office/drawing/2014/main" id="{2767D7CE-5E5A-4C1C-873F-F3A348B4C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Werknemers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9" name="Text Box 52">
              <a:extLst>
                <a:ext uri="{FF2B5EF4-FFF2-40B4-BE49-F238E27FC236}">
                  <a16:creationId xmlns:a16="http://schemas.microsoft.com/office/drawing/2014/main" id="{EAB3DFE5-3970-48FA-AAD2-E17411DAC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Volks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verzekeringen</a:t>
              </a:r>
            </a:p>
          </p:txBody>
        </p:sp>
        <p:sp>
          <p:nvSpPr>
            <p:cNvPr id="10" name="Text Box 53">
              <a:extLst>
                <a:ext uri="{FF2B5EF4-FFF2-40B4-BE49-F238E27FC236}">
                  <a16:creationId xmlns:a16="http://schemas.microsoft.com/office/drawing/2014/main" id="{C51ECF99-A758-4CBE-BEB9-64C9D18A6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7" y="6457"/>
              <a:ext cx="270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bijstand </a:t>
              </a:r>
            </a:p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(participatiewet)</a:t>
              </a:r>
            </a:p>
          </p:txBody>
        </p:sp>
        <p:cxnSp>
          <p:nvCxnSpPr>
            <p:cNvPr id="11" name="Line 54">
              <a:extLst>
                <a:ext uri="{FF2B5EF4-FFF2-40B4-BE49-F238E27FC236}">
                  <a16:creationId xmlns:a16="http://schemas.microsoft.com/office/drawing/2014/main" id="{7521E148-F50C-4796-835D-B44C6A3F89CD}"/>
                </a:ext>
              </a:extLst>
            </p:cNvPr>
            <p:cNvCxnSpPr/>
            <p:nvPr/>
          </p:nvCxnSpPr>
          <p:spPr bwMode="auto">
            <a:xfrm>
              <a:off x="561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5">
              <a:extLst>
                <a:ext uri="{FF2B5EF4-FFF2-40B4-BE49-F238E27FC236}">
                  <a16:creationId xmlns:a16="http://schemas.microsoft.com/office/drawing/2014/main" id="{584E568C-1E59-49C4-8ECB-D2639DBA923A}"/>
                </a:ext>
              </a:extLst>
            </p:cNvPr>
            <p:cNvCxnSpPr/>
            <p:nvPr/>
          </p:nvCxnSpPr>
          <p:spPr bwMode="auto">
            <a:xfrm>
              <a:off x="357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56">
              <a:extLst>
                <a:ext uri="{FF2B5EF4-FFF2-40B4-BE49-F238E27FC236}">
                  <a16:creationId xmlns:a16="http://schemas.microsoft.com/office/drawing/2014/main" id="{31878734-06F2-44C0-ABC5-B123F2FCD9E8}"/>
                </a:ext>
              </a:extLst>
            </p:cNvPr>
            <p:cNvCxnSpPr/>
            <p:nvPr/>
          </p:nvCxnSpPr>
          <p:spPr bwMode="auto">
            <a:xfrm>
              <a:off x="8257" y="627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57">
              <a:extLst>
                <a:ext uri="{FF2B5EF4-FFF2-40B4-BE49-F238E27FC236}">
                  <a16:creationId xmlns:a16="http://schemas.microsoft.com/office/drawing/2014/main" id="{5E3FF33C-B5E5-43E6-8A46-2712CE49D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WW</a:t>
              </a:r>
            </a:p>
          </p:txBody>
        </p:sp>
        <p:sp>
          <p:nvSpPr>
            <p:cNvPr id="15" name="Text Box 58">
              <a:extLst>
                <a:ext uri="{FF2B5EF4-FFF2-40B4-BE49-F238E27FC236}">
                  <a16:creationId xmlns:a16="http://schemas.microsoft.com/office/drawing/2014/main" id="{025621E4-21FE-4B6E-A257-98D7FBEB8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WULBZ</a:t>
              </a:r>
            </a:p>
          </p:txBody>
        </p:sp>
        <p:sp>
          <p:nvSpPr>
            <p:cNvPr id="16" name="Text Box 59">
              <a:extLst>
                <a:ext uri="{FF2B5EF4-FFF2-40B4-BE49-F238E27FC236}">
                  <a16:creationId xmlns:a16="http://schemas.microsoft.com/office/drawing/2014/main" id="{423C5094-A129-4B69-8AE8-D23AD2566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  <a:tab pos="449580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WIA</a:t>
              </a:r>
            </a:p>
          </p:txBody>
        </p:sp>
        <p:cxnSp>
          <p:nvCxnSpPr>
            <p:cNvPr id="17" name="Line 60">
              <a:extLst>
                <a:ext uri="{FF2B5EF4-FFF2-40B4-BE49-F238E27FC236}">
                  <a16:creationId xmlns:a16="http://schemas.microsoft.com/office/drawing/2014/main" id="{340BD2D7-65C1-42F8-BC95-798DBF70856B}"/>
                </a:ext>
              </a:extLst>
            </p:cNvPr>
            <p:cNvCxnSpPr/>
            <p:nvPr/>
          </p:nvCxnSpPr>
          <p:spPr bwMode="auto">
            <a:xfrm>
              <a:off x="1777" y="73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1">
              <a:extLst>
                <a:ext uri="{FF2B5EF4-FFF2-40B4-BE49-F238E27FC236}">
                  <a16:creationId xmlns:a16="http://schemas.microsoft.com/office/drawing/2014/main" id="{935EA59C-9AA7-476D-BC84-8A60E0D1E078}"/>
                </a:ext>
              </a:extLst>
            </p:cNvPr>
            <p:cNvCxnSpPr/>
            <p:nvPr/>
          </p:nvCxnSpPr>
          <p:spPr bwMode="auto">
            <a:xfrm>
              <a:off x="3037" y="699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2">
              <a:extLst>
                <a:ext uri="{FF2B5EF4-FFF2-40B4-BE49-F238E27FC236}">
                  <a16:creationId xmlns:a16="http://schemas.microsoft.com/office/drawing/2014/main" id="{470A98A9-CC3C-4626-B53D-1EF1A1360A58}"/>
                </a:ext>
              </a:extLst>
            </p:cNvPr>
            <p:cNvCxnSpPr/>
            <p:nvPr/>
          </p:nvCxnSpPr>
          <p:spPr bwMode="auto">
            <a:xfrm>
              <a:off x="4297" y="7357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63">
              <a:extLst>
                <a:ext uri="{FF2B5EF4-FFF2-40B4-BE49-F238E27FC236}">
                  <a16:creationId xmlns:a16="http://schemas.microsoft.com/office/drawing/2014/main" id="{51B43C97-9188-4CEA-8B0D-DE42BC376D25}"/>
                </a:ext>
              </a:extLst>
            </p:cNvPr>
            <p:cNvCxnSpPr/>
            <p:nvPr/>
          </p:nvCxnSpPr>
          <p:spPr bwMode="auto">
            <a:xfrm>
              <a:off x="1774" y="736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64">
              <a:extLst>
                <a:ext uri="{FF2B5EF4-FFF2-40B4-BE49-F238E27FC236}">
                  <a16:creationId xmlns:a16="http://schemas.microsoft.com/office/drawing/2014/main" id="{D7A233F8-0681-4217-A38A-A262D7C6F9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7" y="7537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AOW</a:t>
              </a:r>
            </a:p>
          </p:txBody>
        </p:sp>
        <p:sp>
          <p:nvSpPr>
            <p:cNvPr id="22" name="Text Box 66">
              <a:extLst>
                <a:ext uri="{FF2B5EF4-FFF2-40B4-BE49-F238E27FC236}">
                  <a16:creationId xmlns:a16="http://schemas.microsoft.com/office/drawing/2014/main" id="{F78894E2-CC17-40D6-B54A-1D43A07CF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7" y="7560"/>
              <a:ext cx="1080" cy="5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90170" algn="l"/>
                  <a:tab pos="180340" algn="l"/>
                  <a:tab pos="269875" algn="l"/>
                  <a:tab pos="450215" algn="l"/>
                  <a:tab pos="540385" algn="l"/>
                </a:tabLst>
              </a:pPr>
              <a:r>
                <a:rPr lang="nl-NL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AKW</a:t>
              </a:r>
            </a:p>
          </p:txBody>
        </p:sp>
        <p:cxnSp>
          <p:nvCxnSpPr>
            <p:cNvPr id="23" name="Line 67">
              <a:extLst>
                <a:ext uri="{FF2B5EF4-FFF2-40B4-BE49-F238E27FC236}">
                  <a16:creationId xmlns:a16="http://schemas.microsoft.com/office/drawing/2014/main" id="{DB20FB4D-58BF-46BE-BABA-3B761340F5B2}"/>
                </a:ext>
              </a:extLst>
            </p:cNvPr>
            <p:cNvCxnSpPr/>
            <p:nvPr/>
          </p:nvCxnSpPr>
          <p:spPr bwMode="auto">
            <a:xfrm>
              <a:off x="5874" y="7380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68">
              <a:extLst>
                <a:ext uri="{FF2B5EF4-FFF2-40B4-BE49-F238E27FC236}">
                  <a16:creationId xmlns:a16="http://schemas.microsoft.com/office/drawing/2014/main" id="{BAC7A4E0-06BB-44D2-9B6F-A2B6010EFF82}"/>
                </a:ext>
              </a:extLst>
            </p:cNvPr>
            <p:cNvCxnSpPr/>
            <p:nvPr/>
          </p:nvCxnSpPr>
          <p:spPr bwMode="auto">
            <a:xfrm>
              <a:off x="6817" y="6997"/>
              <a:ext cx="0" cy="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69">
              <a:extLst>
                <a:ext uri="{FF2B5EF4-FFF2-40B4-BE49-F238E27FC236}">
                  <a16:creationId xmlns:a16="http://schemas.microsoft.com/office/drawing/2014/main" id="{DC1B63BA-8583-4938-8DE9-DE9EFEF0166A}"/>
                </a:ext>
              </a:extLst>
            </p:cNvPr>
            <p:cNvCxnSpPr>
              <a:endCxn id="22" idx="0"/>
            </p:cNvCxnSpPr>
            <p:nvPr/>
          </p:nvCxnSpPr>
          <p:spPr bwMode="auto">
            <a:xfrm>
              <a:off x="7537" y="7403"/>
              <a:ext cx="0" cy="1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70">
              <a:extLst>
                <a:ext uri="{FF2B5EF4-FFF2-40B4-BE49-F238E27FC236}">
                  <a16:creationId xmlns:a16="http://schemas.microsoft.com/office/drawing/2014/main" id="{99BE3DE4-A466-47A8-B902-A54CF9045A2A}"/>
                </a:ext>
              </a:extLst>
            </p:cNvPr>
            <p:cNvCxnSpPr/>
            <p:nvPr/>
          </p:nvCxnSpPr>
          <p:spPr bwMode="auto">
            <a:xfrm flipV="1">
              <a:off x="5874" y="7380"/>
              <a:ext cx="16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5143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2A69AE-CCF8-42F9-876B-75E70FD6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Test jezelf!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2332DE-B609-44BC-91D1-B461C635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Sluit je tekstboek en je werkboek.</a:t>
            </a:r>
          </a:p>
          <a:p>
            <a:r>
              <a:rPr lang="nl-NL" dirty="0">
                <a:solidFill>
                  <a:schemeClr val="bg1"/>
                </a:solidFill>
              </a:rPr>
              <a:t>De juf deelt een stencil uit.</a:t>
            </a:r>
          </a:p>
          <a:p>
            <a:r>
              <a:rPr lang="nl-NL" dirty="0">
                <a:solidFill>
                  <a:schemeClr val="bg1"/>
                </a:solidFill>
              </a:rPr>
              <a:t>Vul opnieuw het schema van vraag 9 in en kijk het schema na in je werkboek.</a:t>
            </a:r>
          </a:p>
        </p:txBody>
      </p:sp>
    </p:spTree>
    <p:extLst>
      <p:ext uri="{BB962C8B-B14F-4D97-AF65-F5344CB8AC3E}">
        <p14:creationId xmlns:p14="http://schemas.microsoft.com/office/powerpoint/2010/main" val="403228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539</Words>
  <Application>Microsoft Office PowerPoint</Application>
  <PresentationFormat>Diavoorstelling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Verzorgingsstaat</vt:lpstr>
      <vt:lpstr>H1 Wat is een verzorgingsstaat?</vt:lpstr>
      <vt:lpstr>Herhaal opdracht in 15 min</vt:lpstr>
      <vt:lpstr>H1  vraag 9 blz. 14</vt:lpstr>
      <vt:lpstr>Internationale vergelijking</vt:lpstr>
      <vt:lpstr>Maken vraag 11, 12 en 13.</vt:lpstr>
      <vt:lpstr>H3 Wat doet de VZS?</vt:lpstr>
      <vt:lpstr>PowerPoint-presentatie</vt:lpstr>
      <vt:lpstr>Test jezelf!</vt:lpstr>
      <vt:lpstr>H4 Werk en sociale mobiliteit</vt:lpstr>
      <vt:lpstr>PowerPoint-presentatie</vt:lpstr>
      <vt:lpstr>Leerdoelen H4</vt:lpstr>
      <vt:lpstr>De maatschappelijke ladder</vt:lpstr>
      <vt:lpstr>Huiswerk 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Verzorgingsstaat</dc:title>
  <dc:creator>Eigenaar</dc:creator>
  <cp:lastModifiedBy>Nadya Karim</cp:lastModifiedBy>
  <cp:revision>26</cp:revision>
  <dcterms:created xsi:type="dcterms:W3CDTF">2018-04-16T09:43:39Z</dcterms:created>
  <dcterms:modified xsi:type="dcterms:W3CDTF">2018-05-16T13:58:29Z</dcterms:modified>
</cp:coreProperties>
</file>