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5" r:id="rId3"/>
    <p:sldId id="261" r:id="rId4"/>
    <p:sldId id="257" r:id="rId5"/>
    <p:sldId id="258" r:id="rId6"/>
    <p:sldId id="259" r:id="rId7"/>
    <p:sldId id="260" r:id="rId8"/>
    <p:sldId id="262" r:id="rId9"/>
    <p:sldId id="264" r:id="rId10"/>
    <p:sldId id="266" r:id="rId11"/>
    <p:sldId id="263" r:id="rId12"/>
    <p:sldId id="267" r:id="rId13"/>
    <p:sldId id="268" r:id="rId14"/>
    <p:sldId id="269" r:id="rId15"/>
    <p:sldId id="272" r:id="rId16"/>
    <p:sldId id="270" r:id="rId17"/>
    <p:sldId id="271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7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8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4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5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2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1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4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01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hXJ4nfju2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ids.tv/video/73371/ali-b-gaat-vooroordelen-te-lijf-in-ali-s-mensentui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ostart.nl/2doc/01-12-2014/VPWON_1226620" TargetMode="External"/><Relationship Id="rId2" Type="http://schemas.openxmlformats.org/officeDocument/2006/relationships/hyperlink" Target="https://www.youtube.com/watch?v=fYmBItS3pj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nefrank.org/nl/themas/vooroordelen-en-stereotypen/het-erg-om-vooroordelen-te-hebbe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D3047D-C3BD-45F7-BFD4-4525A7CC02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Pluriforme samenleving &amp; werk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8E81AC-962E-47B4-B6A5-488EB2554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000" dirty="0"/>
              <a:t>Mavo 3</a:t>
            </a:r>
          </a:p>
          <a:p>
            <a:r>
              <a:rPr lang="nl-NL" sz="3000" dirty="0"/>
              <a:t>Nadya Karim</a:t>
            </a:r>
          </a:p>
        </p:txBody>
      </p:sp>
    </p:spTree>
    <p:extLst>
      <p:ext uri="{BB962C8B-B14F-4D97-AF65-F5344CB8AC3E}">
        <p14:creationId xmlns:p14="http://schemas.microsoft.com/office/powerpoint/2010/main" val="362078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41550-3B94-4168-AC06-D0540A93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500" b="1" dirty="0">
                <a:solidFill>
                  <a:srgbClr val="FF7C8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Experiment</a:t>
            </a:r>
            <a:endParaRPr lang="nl-NL" sz="3500" b="1" dirty="0">
              <a:solidFill>
                <a:srgbClr val="FF7C8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E20BF8-EB2B-417B-A04F-6A5AA99EF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Klassen beoordelen elkaar.</a:t>
            </a:r>
          </a:p>
        </p:txBody>
      </p:sp>
    </p:spTree>
    <p:extLst>
      <p:ext uri="{BB962C8B-B14F-4D97-AF65-F5344CB8AC3E}">
        <p14:creationId xmlns:p14="http://schemas.microsoft.com/office/powerpoint/2010/main" val="74073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9D0BF-4EC8-43B5-9EE5-F70B2DA9F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Stereotypen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6C5AA3-6485-4C2D-8BA5-194D23849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622782"/>
            <a:ext cx="7729728" cy="1188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/>
              <a:t>Een vooroordeel dat op een hele groep mensen slaat.</a:t>
            </a:r>
          </a:p>
        </p:txBody>
      </p:sp>
    </p:spTree>
    <p:extLst>
      <p:ext uri="{BB962C8B-B14F-4D97-AF65-F5344CB8AC3E}">
        <p14:creationId xmlns:p14="http://schemas.microsoft.com/office/powerpoint/2010/main" val="234929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AAAB6-2E2D-4D43-A0DA-F1F23773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van stereotypen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53E49B-BEDA-47E1-B34B-486AD2F6A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5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Dikke mensen zijn gezellig</a:t>
            </a:r>
          </a:p>
          <a:p>
            <a:r>
              <a:rPr lang="nl-NL" sz="25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Moslims zijn terroristen</a:t>
            </a:r>
          </a:p>
          <a:p>
            <a:r>
              <a:rPr lang="nl-NL" sz="25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Motorclubleden zijn crimineel</a:t>
            </a:r>
          </a:p>
          <a:p>
            <a:r>
              <a:rPr lang="nl-NL" sz="25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Surinamers kunnen goed dansen</a:t>
            </a:r>
          </a:p>
          <a:p>
            <a:r>
              <a:rPr lang="nl-NL" sz="25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Voetbalfans zijn hooligans</a:t>
            </a:r>
          </a:p>
          <a:p>
            <a:r>
              <a:rPr lang="nl-NL" sz="25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Nederlanders zijn gierig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329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0E76F3E-EA73-4B5B-AB49-71205D87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Ongelijke behandeling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63D7DB4E-03FC-4D1B-B6FD-F03D5689A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6" y="2785724"/>
            <a:ext cx="3285905" cy="2900945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3E57CBB-DE7D-48C8-AB66-7BD89CCA9316}"/>
              </a:ext>
            </a:extLst>
          </p:cNvPr>
          <p:cNvSpPr txBox="1"/>
          <p:nvPr/>
        </p:nvSpPr>
        <p:spPr>
          <a:xfrm>
            <a:off x="5894363" y="2732014"/>
            <a:ext cx="406650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u="sng" dirty="0">
                <a:solidFill>
                  <a:srgbClr val="FFCCCC"/>
                </a:solidFill>
              </a:rPr>
              <a:t>Discriminatie op basis van: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500" dirty="0">
                <a:solidFill>
                  <a:srgbClr val="FFCCCC"/>
                </a:solidFill>
              </a:rPr>
              <a:t>Culturele achtergrond, afkomst, etniciteit (racisme)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500" dirty="0">
                <a:solidFill>
                  <a:srgbClr val="FFCCCC"/>
                </a:solidFill>
              </a:rPr>
              <a:t>Uiterlijk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500" dirty="0">
                <a:solidFill>
                  <a:srgbClr val="FFCCCC"/>
                </a:solidFill>
              </a:rPr>
              <a:t>Sekse/geslacht (</a:t>
            </a:r>
            <a:r>
              <a:rPr lang="nl-NL" sz="2500" dirty="0" err="1">
                <a:solidFill>
                  <a:srgbClr val="FFCCCC"/>
                </a:solidFill>
              </a:rPr>
              <a:t>seksime</a:t>
            </a:r>
            <a:r>
              <a:rPr lang="nl-NL" sz="2500" dirty="0">
                <a:solidFill>
                  <a:srgbClr val="FFCCCC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500" dirty="0">
                <a:solidFill>
                  <a:srgbClr val="FFCCCC"/>
                </a:solidFill>
              </a:rPr>
              <a:t>Leeftijd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346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A88C0-CAD0-4204-B5E8-F0616410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Tolerantie en respect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477421-036C-428C-9CD8-808569A8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000" dirty="0">
                <a:solidFill>
                  <a:srgbClr val="FF7C80"/>
                </a:solidFill>
              </a:rPr>
              <a:t>Er geen probleem mee hebben dat andere mensen andere waarden, normen en gewoonten hebben dan  jij.</a:t>
            </a:r>
          </a:p>
          <a:p>
            <a:pPr marL="0" indent="0">
              <a:buNone/>
            </a:pPr>
            <a:endParaRPr lang="nl-NL" sz="3000" dirty="0">
              <a:solidFill>
                <a:srgbClr val="FF7C80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7C80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7C80"/>
              </a:solidFill>
            </a:endParaRPr>
          </a:p>
          <a:p>
            <a:pPr marL="0" indent="0" algn="ctr">
              <a:buNone/>
            </a:pPr>
            <a:r>
              <a:rPr lang="nl-NL" sz="3000" dirty="0">
                <a:solidFill>
                  <a:srgbClr val="FFCC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 zoek gaan naar wat ons bindt.</a:t>
            </a:r>
            <a:r>
              <a:rPr lang="nl-NL" sz="3000" dirty="0">
                <a:solidFill>
                  <a:srgbClr val="FFCCCC"/>
                </a:solidFill>
              </a:rPr>
              <a:t> (1 min)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91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0D160-D976-4432-B61A-AFFF5914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662" y="283464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nl-NL" sz="3500" b="1" dirty="0">
                <a:solidFill>
                  <a:schemeClr val="bg1"/>
                </a:solidFill>
              </a:rPr>
              <a:t>Hoofdstuk 3 </a:t>
            </a:r>
            <a:br>
              <a:rPr lang="nl-NL" sz="3500" b="1" dirty="0">
                <a:solidFill>
                  <a:schemeClr val="bg1"/>
                </a:solidFill>
              </a:rPr>
            </a:br>
            <a:r>
              <a:rPr lang="nl-NL" sz="3500" b="1" dirty="0">
                <a:solidFill>
                  <a:schemeClr val="bg1"/>
                </a:solidFill>
              </a:rPr>
              <a:t>Migratie naar Nederland</a:t>
            </a:r>
          </a:p>
        </p:txBody>
      </p:sp>
    </p:spTree>
    <p:extLst>
      <p:ext uri="{BB962C8B-B14F-4D97-AF65-F5344CB8AC3E}">
        <p14:creationId xmlns:p14="http://schemas.microsoft.com/office/powerpoint/2010/main" val="721416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4D9B445-F1C0-4909-B86E-0C16DE81C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095" y="2235315"/>
            <a:ext cx="2937877" cy="2937877"/>
          </a:xfrm>
          <a:prstGeom prst="rect">
            <a:avLst/>
          </a:prstGeom>
        </p:spPr>
      </p:pic>
      <p:sp>
        <p:nvSpPr>
          <p:cNvPr id="6" name="Pijl: gekromd rechts 5">
            <a:extLst>
              <a:ext uri="{FF2B5EF4-FFF2-40B4-BE49-F238E27FC236}">
                <a16:creationId xmlns:a16="http://schemas.microsoft.com/office/drawing/2014/main" id="{939A5881-C921-470F-ACF0-424BE0A717F1}"/>
              </a:ext>
            </a:extLst>
          </p:cNvPr>
          <p:cNvSpPr/>
          <p:nvPr/>
        </p:nvSpPr>
        <p:spPr>
          <a:xfrm rot="20227758">
            <a:off x="2996930" y="1152965"/>
            <a:ext cx="787791" cy="16705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Pijl: gekromd links 6">
            <a:extLst>
              <a:ext uri="{FF2B5EF4-FFF2-40B4-BE49-F238E27FC236}">
                <a16:creationId xmlns:a16="http://schemas.microsoft.com/office/drawing/2014/main" id="{829A5B84-D2F4-42E3-82FE-7133E9B3CB05}"/>
              </a:ext>
            </a:extLst>
          </p:cNvPr>
          <p:cNvSpPr/>
          <p:nvPr/>
        </p:nvSpPr>
        <p:spPr>
          <a:xfrm rot="1696346">
            <a:off x="8208499" y="3193952"/>
            <a:ext cx="787791" cy="17901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Pijl: gekromd links 7">
            <a:extLst>
              <a:ext uri="{FF2B5EF4-FFF2-40B4-BE49-F238E27FC236}">
                <a16:creationId xmlns:a16="http://schemas.microsoft.com/office/drawing/2014/main" id="{349FD2EA-269B-4639-97E9-390413BF6751}"/>
              </a:ext>
            </a:extLst>
          </p:cNvPr>
          <p:cNvSpPr/>
          <p:nvPr/>
        </p:nvSpPr>
        <p:spPr>
          <a:xfrm>
            <a:off x="8208500" y="1207477"/>
            <a:ext cx="787791" cy="15615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Pijl: gekromd rechts 8">
            <a:extLst>
              <a:ext uri="{FF2B5EF4-FFF2-40B4-BE49-F238E27FC236}">
                <a16:creationId xmlns:a16="http://schemas.microsoft.com/office/drawing/2014/main" id="{C512EBA2-5545-49EF-A044-7FB56673AC26}"/>
              </a:ext>
            </a:extLst>
          </p:cNvPr>
          <p:cNvSpPr/>
          <p:nvPr/>
        </p:nvSpPr>
        <p:spPr>
          <a:xfrm rot="20227758">
            <a:off x="2976996" y="3305904"/>
            <a:ext cx="787791" cy="16705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B25B2AD-9317-4B03-BF53-23BB4F3C78C9}"/>
              </a:ext>
            </a:extLst>
          </p:cNvPr>
          <p:cNvSpPr txBox="1"/>
          <p:nvPr/>
        </p:nvSpPr>
        <p:spPr>
          <a:xfrm>
            <a:off x="1062187" y="643403"/>
            <a:ext cx="18779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Veiligheid:</a:t>
            </a:r>
          </a:p>
          <a:p>
            <a:r>
              <a:rPr lang="nl-NL" dirty="0"/>
              <a:t>-oorlog</a:t>
            </a:r>
          </a:p>
          <a:p>
            <a:r>
              <a:rPr lang="nl-NL" dirty="0"/>
              <a:t>-politieke mening</a:t>
            </a:r>
          </a:p>
          <a:p>
            <a:endParaRPr lang="nl-NL" dirty="0"/>
          </a:p>
          <a:p>
            <a:r>
              <a:rPr lang="nl-NL" dirty="0"/>
              <a:t>Asielzoekers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E37168C-86F6-4B6A-A310-B3E277511FB2}"/>
              </a:ext>
            </a:extLst>
          </p:cNvPr>
          <p:cNvSpPr txBox="1"/>
          <p:nvPr/>
        </p:nvSpPr>
        <p:spPr>
          <a:xfrm>
            <a:off x="928467" y="3428999"/>
            <a:ext cx="2011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Werk;</a:t>
            </a:r>
          </a:p>
          <a:p>
            <a:r>
              <a:rPr lang="nl-NL" dirty="0"/>
              <a:t>-gastarbeiders</a:t>
            </a:r>
          </a:p>
          <a:p>
            <a:r>
              <a:rPr lang="nl-NL" dirty="0"/>
              <a:t>-arbeidsmigranten EU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D14AC47-E981-498A-AF03-8E4F4BEC0A87}"/>
              </a:ext>
            </a:extLst>
          </p:cNvPr>
          <p:cNvSpPr txBox="1"/>
          <p:nvPr/>
        </p:nvSpPr>
        <p:spPr>
          <a:xfrm>
            <a:off x="9144000" y="757987"/>
            <a:ext cx="2042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Onafhankelijkheid koloniën:</a:t>
            </a:r>
          </a:p>
          <a:p>
            <a:r>
              <a:rPr lang="nl-NL" dirty="0"/>
              <a:t>-Suriname</a:t>
            </a:r>
          </a:p>
          <a:p>
            <a:r>
              <a:rPr lang="nl-NL" dirty="0"/>
              <a:t>-Indonesië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9539AD8-17D9-4C56-AB6A-936999161C33}"/>
              </a:ext>
            </a:extLst>
          </p:cNvPr>
          <p:cNvSpPr txBox="1"/>
          <p:nvPr/>
        </p:nvSpPr>
        <p:spPr>
          <a:xfrm>
            <a:off x="9488734" y="3218480"/>
            <a:ext cx="2042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Gezin:</a:t>
            </a:r>
          </a:p>
          <a:p>
            <a:r>
              <a:rPr lang="nl-NL" dirty="0"/>
              <a:t>-gezinshereniging</a:t>
            </a:r>
          </a:p>
          <a:p>
            <a:endParaRPr lang="nl-NL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0CEBCF9-4620-4650-9FA7-524803FFEDF5}"/>
              </a:ext>
            </a:extLst>
          </p:cNvPr>
          <p:cNvSpPr txBox="1"/>
          <p:nvPr/>
        </p:nvSpPr>
        <p:spPr>
          <a:xfrm>
            <a:off x="4475797" y="127218"/>
            <a:ext cx="45275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500" b="1" dirty="0">
                <a:solidFill>
                  <a:schemeClr val="accent2">
                    <a:lumMod val="75000"/>
                  </a:schemeClr>
                </a:solidFill>
              </a:rPr>
              <a:t>Redenen voor migratie naar Nederland</a:t>
            </a:r>
          </a:p>
        </p:txBody>
      </p:sp>
    </p:spTree>
    <p:extLst>
      <p:ext uri="{BB962C8B-B14F-4D97-AF65-F5344CB8AC3E}">
        <p14:creationId xmlns:p14="http://schemas.microsoft.com/office/powerpoint/2010/main" val="1256917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2B605-13B8-48C1-8223-E0B8C347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0060"/>
            <a:ext cx="7729728" cy="1188720"/>
          </a:xfrm>
        </p:spPr>
        <p:txBody>
          <a:bodyPr/>
          <a:lstStyle/>
          <a:p>
            <a:r>
              <a:rPr lang="nl-NL" dirty="0"/>
              <a:t>Restrictief toelatingsbeleid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97487C-E4CB-413D-82AE-AFD5DA3C3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11680"/>
            <a:ext cx="7729728" cy="2954215"/>
          </a:xfrm>
        </p:spPr>
        <p:txBody>
          <a:bodyPr>
            <a:normAutofit fontScale="92500" lnSpcReduction="20000"/>
          </a:bodyPr>
          <a:lstStyle/>
          <a:p>
            <a:r>
              <a:rPr lang="nl-NL" sz="2900" b="1" u="sng" dirty="0"/>
              <a:t>Werkzoekenden: </a:t>
            </a:r>
            <a:r>
              <a:rPr lang="nl-NL" sz="2900" dirty="0"/>
              <a:t>alleen binnen EU</a:t>
            </a:r>
          </a:p>
          <a:p>
            <a:r>
              <a:rPr lang="nl-NL" sz="2900" b="1" u="sng" dirty="0"/>
              <a:t>Gezinsvorming: </a:t>
            </a:r>
            <a:r>
              <a:rPr lang="nl-NL" sz="2900" dirty="0"/>
              <a:t>beide 21 jaar en Nederlandse partner moet voldoende verdienen.</a:t>
            </a:r>
          </a:p>
          <a:p>
            <a:r>
              <a:rPr lang="nl-NL" sz="2900" b="1" u="sng" dirty="0"/>
              <a:t>Asielzoekers: </a:t>
            </a:r>
            <a:r>
              <a:rPr lang="nl-NL" sz="2900" dirty="0"/>
              <a:t>politieke vluchtelingen</a:t>
            </a:r>
          </a:p>
          <a:p>
            <a:r>
              <a:rPr lang="nl-NL" sz="2900" b="1" u="sng" dirty="0"/>
              <a:t>Inburgeringsexamen: </a:t>
            </a:r>
            <a:r>
              <a:rPr lang="nl-NL" sz="2900" dirty="0"/>
              <a:t>je moet slagen en bij gezinsvorming en gezinshereniging al voordat je in NL bent aangekomen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F445FC2-DF36-48AF-879C-22FBD0616A64}"/>
              </a:ext>
            </a:extLst>
          </p:cNvPr>
          <p:cNvSpPr txBox="1"/>
          <p:nvPr/>
        </p:nvSpPr>
        <p:spPr>
          <a:xfrm>
            <a:off x="2489982" y="5219114"/>
            <a:ext cx="74708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>
                <a:solidFill>
                  <a:srgbClr val="FF7C80"/>
                </a:solidFill>
              </a:rPr>
              <a:t>Illegalen: </a:t>
            </a:r>
            <a:r>
              <a:rPr lang="nl-NL" sz="2500" dirty="0"/>
              <a:t>mensen die volgens dit restrictieve beleid geen toestemming hebben om in Nederland te werken en te wonen.</a:t>
            </a:r>
          </a:p>
        </p:txBody>
      </p:sp>
    </p:spTree>
    <p:extLst>
      <p:ext uri="{BB962C8B-B14F-4D97-AF65-F5344CB8AC3E}">
        <p14:creationId xmlns:p14="http://schemas.microsoft.com/office/powerpoint/2010/main" val="449435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76DE4-F28E-4E81-9FC1-72FBDFBC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>
            <a:noAutofit/>
          </a:bodyPr>
          <a:lstStyle/>
          <a:p>
            <a:r>
              <a:rPr lang="nl-NL" sz="3500" b="1" dirty="0">
                <a:solidFill>
                  <a:schemeClr val="bg1"/>
                </a:solidFill>
              </a:rPr>
              <a:t>Hoofdstuk 4</a:t>
            </a:r>
            <a:br>
              <a:rPr lang="nl-NL" sz="3500" b="1" dirty="0">
                <a:solidFill>
                  <a:schemeClr val="bg1"/>
                </a:solidFill>
              </a:rPr>
            </a:br>
            <a:r>
              <a:rPr lang="nl-NL" sz="3500" b="1" dirty="0">
                <a:solidFill>
                  <a:schemeClr val="bg1"/>
                </a:solidFill>
              </a:rPr>
              <a:t>Spanningen rond migratie</a:t>
            </a:r>
          </a:p>
        </p:txBody>
      </p:sp>
    </p:spTree>
    <p:extLst>
      <p:ext uri="{BB962C8B-B14F-4D97-AF65-F5344CB8AC3E}">
        <p14:creationId xmlns:p14="http://schemas.microsoft.com/office/powerpoint/2010/main" val="43509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4A59E-52CB-488C-8792-BF50D61C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ontstaan spanningen tussen groepen?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4143E0-7BEF-4AF9-8D81-2F7192602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/>
              <a:t>Verliezen van identiteit</a:t>
            </a:r>
          </a:p>
          <a:p>
            <a:r>
              <a:rPr lang="nl-NL" sz="2500" dirty="0"/>
              <a:t>Wantrouwen door gebrek aan begrip</a:t>
            </a:r>
          </a:p>
          <a:p>
            <a:r>
              <a:rPr lang="nl-NL" sz="2500" dirty="0"/>
              <a:t>Verschillen in waarden en normen</a:t>
            </a:r>
          </a:p>
          <a:p>
            <a:r>
              <a:rPr lang="nl-NL" sz="2500" dirty="0"/>
              <a:t>Positie van de vrouw in bepaalde stromingen van diverse religies</a:t>
            </a:r>
          </a:p>
          <a:p>
            <a:r>
              <a:rPr lang="nl-NL" sz="2500" dirty="0"/>
              <a:t>Andere ideeën over huwelijk en seks</a:t>
            </a:r>
          </a:p>
          <a:p>
            <a:r>
              <a:rPr lang="nl-NL" sz="2500" dirty="0"/>
              <a:t>Collectivisme versus </a:t>
            </a:r>
            <a:r>
              <a:rPr lang="nl-NL" sz="2500"/>
              <a:t>individualisme of familie </a:t>
            </a:r>
            <a:r>
              <a:rPr lang="nl-NL" sz="2500" dirty="0"/>
              <a:t>versus individu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87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EAEA8-8233-4EC7-B9FD-4EF0B4C3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Klassenopstelling voor 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CE766B-E3AC-4762-943A-5E14D90D2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Groepje 1: </a:t>
            </a:r>
            <a:r>
              <a:rPr lang="nl-NL" dirty="0" err="1"/>
              <a:t>Xerrino</a:t>
            </a:r>
            <a:r>
              <a:rPr lang="nl-NL" dirty="0"/>
              <a:t> – Amber - Nick</a:t>
            </a:r>
          </a:p>
          <a:p>
            <a:r>
              <a:rPr lang="nl-NL" dirty="0"/>
              <a:t>Groepje 2: </a:t>
            </a:r>
            <a:r>
              <a:rPr lang="nl-NL" dirty="0" err="1"/>
              <a:t>Richeny</a:t>
            </a:r>
            <a:r>
              <a:rPr lang="nl-NL" dirty="0"/>
              <a:t> – </a:t>
            </a:r>
            <a:r>
              <a:rPr lang="nl-NL" dirty="0" err="1"/>
              <a:t>Marouane</a:t>
            </a:r>
            <a:r>
              <a:rPr lang="nl-NL" dirty="0"/>
              <a:t> – Michael - Davy</a:t>
            </a:r>
          </a:p>
          <a:p>
            <a:r>
              <a:rPr lang="nl-NL" dirty="0"/>
              <a:t>Groepje 3: </a:t>
            </a:r>
            <a:r>
              <a:rPr lang="nl-NL" dirty="0" err="1"/>
              <a:t>Nyscha</a:t>
            </a:r>
            <a:r>
              <a:rPr lang="nl-NL" dirty="0"/>
              <a:t> – Jelger – Bo - Ola</a:t>
            </a:r>
          </a:p>
          <a:p>
            <a:r>
              <a:rPr lang="nl-NL" dirty="0"/>
              <a:t>Groepje 4: </a:t>
            </a:r>
            <a:r>
              <a:rPr lang="nl-NL" dirty="0" err="1"/>
              <a:t>Jayda</a:t>
            </a:r>
            <a:r>
              <a:rPr lang="nl-NL" dirty="0"/>
              <a:t> – </a:t>
            </a:r>
            <a:r>
              <a:rPr lang="nl-NL" dirty="0" err="1"/>
              <a:t>Rowdy</a:t>
            </a:r>
            <a:r>
              <a:rPr lang="nl-NL" dirty="0"/>
              <a:t> – Nikki – Luca </a:t>
            </a:r>
          </a:p>
          <a:p>
            <a:r>
              <a:rPr lang="nl-NL" dirty="0"/>
              <a:t>Groepje 5: Alicia – Kai – </a:t>
            </a:r>
            <a:r>
              <a:rPr lang="nl-NL" dirty="0" err="1"/>
              <a:t>Javie</a:t>
            </a:r>
            <a:r>
              <a:rPr lang="nl-NL" dirty="0"/>
              <a:t> - </a:t>
            </a:r>
            <a:r>
              <a:rPr lang="nl-NL" dirty="0" err="1"/>
              <a:t>Kayla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315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5F13E-1B1E-4EEC-AB39-16A6E853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49" y="2743200"/>
            <a:ext cx="8638501" cy="1674055"/>
          </a:xfrm>
        </p:spPr>
        <p:txBody>
          <a:bodyPr>
            <a:noAutofit/>
          </a:bodyPr>
          <a:lstStyle/>
          <a:p>
            <a:r>
              <a:rPr lang="nl-NL" sz="3500" b="1" dirty="0">
                <a:solidFill>
                  <a:schemeClr val="bg1"/>
                </a:solidFill>
              </a:rPr>
              <a:t>Hoofdstuk 1 </a:t>
            </a:r>
            <a:br>
              <a:rPr lang="nl-NL" sz="3500" b="1" dirty="0">
                <a:solidFill>
                  <a:schemeClr val="bg1"/>
                </a:solidFill>
              </a:rPr>
            </a:br>
            <a:r>
              <a:rPr lang="nl-NL" sz="3500" b="1" dirty="0">
                <a:solidFill>
                  <a:schemeClr val="bg1"/>
                </a:solidFill>
              </a:rPr>
              <a:t>Leven tussen verschillende culturen</a:t>
            </a:r>
          </a:p>
        </p:txBody>
      </p:sp>
    </p:spTree>
    <p:extLst>
      <p:ext uri="{BB962C8B-B14F-4D97-AF65-F5344CB8AC3E}">
        <p14:creationId xmlns:p14="http://schemas.microsoft.com/office/powerpoint/2010/main" val="422987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D114F9-0526-48B9-9F75-5B9393AB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437" y="543297"/>
            <a:ext cx="4486656" cy="1141497"/>
          </a:xfrm>
        </p:spPr>
        <p:txBody>
          <a:bodyPr/>
          <a:lstStyle/>
          <a:p>
            <a:r>
              <a:rPr lang="nl-NL" dirty="0"/>
              <a:t>Nederland is een pluriforme samenleving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91E97C73-4B55-4C64-9B32-7B6A17A2F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9525" y="1007967"/>
            <a:ext cx="5750008" cy="4306956"/>
          </a:xfr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494863B-B404-4FAC-AB26-F124CEF16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3385" y="2211448"/>
            <a:ext cx="3794760" cy="2194036"/>
          </a:xfrm>
        </p:spPr>
        <p:txBody>
          <a:bodyPr>
            <a:noAutofit/>
          </a:bodyPr>
          <a:lstStyle/>
          <a:p>
            <a:r>
              <a:rPr lang="nl-NL" sz="3000" dirty="0">
                <a:solidFill>
                  <a:schemeClr val="bg1"/>
                </a:solidFill>
              </a:rPr>
              <a:t>Een samenleving waar verschillende groepen met verschillende culturen, tradities en leefstijlen naast elkaar en met elkaar leven.</a:t>
            </a:r>
          </a:p>
        </p:txBody>
      </p:sp>
    </p:spTree>
    <p:extLst>
      <p:ext uri="{BB962C8B-B14F-4D97-AF65-F5344CB8AC3E}">
        <p14:creationId xmlns:p14="http://schemas.microsoft.com/office/powerpoint/2010/main" val="147678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D641A2E-1B00-4F11-B5F7-86FA348EE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1951959"/>
            <a:ext cx="4270248" cy="704087"/>
          </a:xfrm>
        </p:spPr>
        <p:txBody>
          <a:bodyPr>
            <a:normAutofit/>
          </a:bodyPr>
          <a:lstStyle/>
          <a:p>
            <a:r>
              <a:rPr lang="nl-NL" sz="2500" b="1" dirty="0"/>
              <a:t>Dominante cultuur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DDD11A3-E8B5-44E0-A523-B5F73B744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2825886"/>
            <a:ext cx="4270248" cy="1826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/>
              <a:t>De cultuur (normen, waarden en gewoonten) van de meeste mensen in een bepaald grondgebied.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9EC017CD-8094-44E4-86D2-74105DB9B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1552" y="2825886"/>
            <a:ext cx="4253484" cy="1309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/>
              <a:t>De cultuur van een kleine groep mensen binnen een samenleving.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7E3A5C59-F94E-4C0E-A0C1-0CC42300BF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1552" y="1951958"/>
            <a:ext cx="4270248" cy="704087"/>
          </a:xfrm>
        </p:spPr>
        <p:txBody>
          <a:bodyPr>
            <a:normAutofit/>
          </a:bodyPr>
          <a:lstStyle/>
          <a:p>
            <a:r>
              <a:rPr lang="nl-NL" sz="2500" b="1" dirty="0"/>
              <a:t>subcultuur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FF3929A-D2EA-4526-956A-0600A0039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33017"/>
            <a:ext cx="7729728" cy="1188720"/>
          </a:xfrm>
        </p:spPr>
        <p:txBody>
          <a:bodyPr/>
          <a:lstStyle/>
          <a:p>
            <a:r>
              <a:rPr lang="nl-NL" dirty="0"/>
              <a:t>Cultuur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15FE8DF-1464-4BB0-9693-80F75878F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927" y="4543449"/>
            <a:ext cx="2143125" cy="2143125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D6B19565-006D-424D-9A6B-1CA592AE7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1818" y="4305207"/>
            <a:ext cx="2122714" cy="1188720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24190A94-D3CC-4C44-8F96-452090593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891" y="5571628"/>
            <a:ext cx="2955179" cy="1286372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95741D6-BD98-4FD7-82E2-91D532FAFE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6480" y="3939465"/>
            <a:ext cx="2122714" cy="1425472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BD5A22C-CEBA-4CD9-A52A-5A9588D93E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57371" y="5432528"/>
            <a:ext cx="2217401" cy="14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9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0907AFF-FD90-4047-935E-AF4D8CDAD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15954"/>
            <a:ext cx="7729728" cy="1188720"/>
          </a:xfrm>
        </p:spPr>
        <p:txBody>
          <a:bodyPr/>
          <a:lstStyle/>
          <a:p>
            <a:r>
              <a:rPr lang="nl-NL" dirty="0"/>
              <a:t>Soorten subculturen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484CADFC-D514-48A8-805D-3B3225716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04213"/>
            <a:ext cx="7729728" cy="29713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sz="2500" dirty="0"/>
              <a:t>Geloof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500" dirty="0"/>
              <a:t>Muziek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500" dirty="0"/>
              <a:t>Werk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500" dirty="0"/>
              <a:t>Politiek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500" dirty="0"/>
              <a:t>Woonplaats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500" dirty="0"/>
              <a:t>Land van herkomst (etnische subculturen)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734BCE9-25B6-4444-836E-AD86B4C48148}"/>
              </a:ext>
            </a:extLst>
          </p:cNvPr>
          <p:cNvSpPr txBox="1"/>
          <p:nvPr/>
        </p:nvSpPr>
        <p:spPr>
          <a:xfrm>
            <a:off x="2231136" y="5385476"/>
            <a:ext cx="7729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u="sng" dirty="0">
                <a:solidFill>
                  <a:schemeClr val="accent2">
                    <a:lumMod val="75000"/>
                  </a:schemeClr>
                </a:solidFill>
              </a:rPr>
              <a:t>Cultuur verschilt dus per groep, maar ook per plaats.</a:t>
            </a:r>
          </a:p>
        </p:txBody>
      </p:sp>
    </p:spTree>
    <p:extLst>
      <p:ext uri="{BB962C8B-B14F-4D97-AF65-F5344CB8AC3E}">
        <p14:creationId xmlns:p14="http://schemas.microsoft.com/office/powerpoint/2010/main" val="43077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76DE4-F28E-4E81-9FC1-72FBDFBC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>
            <a:noAutofit/>
          </a:bodyPr>
          <a:lstStyle/>
          <a:p>
            <a:r>
              <a:rPr lang="nl-NL" sz="3500" b="1" dirty="0">
                <a:solidFill>
                  <a:schemeClr val="bg1"/>
                </a:solidFill>
              </a:rPr>
              <a:t>Hoofdstuk 2 Hoe kijk je tegen anderen aan?</a:t>
            </a:r>
          </a:p>
        </p:txBody>
      </p:sp>
    </p:spTree>
    <p:extLst>
      <p:ext uri="{BB962C8B-B14F-4D97-AF65-F5344CB8AC3E}">
        <p14:creationId xmlns:p14="http://schemas.microsoft.com/office/powerpoint/2010/main" val="247956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C0EB6-9540-47D7-83A4-3594A333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000" b="1" dirty="0">
                <a:solidFill>
                  <a:srgbClr val="FF7C8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Vooroordelen</a:t>
            </a:r>
            <a:endParaRPr lang="nl-NL" sz="3000" b="1" dirty="0">
              <a:solidFill>
                <a:srgbClr val="FF7C8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A6000F-85BA-4A19-AC34-1560B0A1D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4626876"/>
            <a:ext cx="7729728" cy="1015663"/>
          </a:xfrm>
        </p:spPr>
        <p:txBody>
          <a:bodyPr/>
          <a:lstStyle/>
          <a:p>
            <a:pPr marL="0" indent="0" algn="ctr">
              <a:buNone/>
            </a:pPr>
            <a:r>
              <a:rPr lang="nl-NL" sz="2500" dirty="0">
                <a:solidFill>
                  <a:srgbClr val="FF7C8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Hoe beoordelen we mensen?</a:t>
            </a:r>
            <a:r>
              <a:rPr lang="nl-NL" sz="2500" u="sng" dirty="0">
                <a:solidFill>
                  <a:srgbClr val="FF7C8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nl-NL" sz="2500" dirty="0"/>
              <a:t>(Vanaf 27 min, duur: 5 min)</a:t>
            </a:r>
          </a:p>
          <a:p>
            <a:pPr marL="0" indent="0" algn="ctr">
              <a:buNone/>
            </a:pPr>
            <a:r>
              <a:rPr lang="nl-NL" sz="2500" dirty="0">
                <a:solidFill>
                  <a:srgbClr val="FFCC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 het erg om vooroordelen te hebben?</a:t>
            </a:r>
            <a:r>
              <a:rPr lang="nl-NL" sz="2500" dirty="0">
                <a:solidFill>
                  <a:srgbClr val="FFCCCC"/>
                </a:solidFill>
              </a:rPr>
              <a:t> (5 min)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56F3ABE-A7E4-4843-8AFE-EE410C818314}"/>
              </a:ext>
            </a:extLst>
          </p:cNvPr>
          <p:cNvSpPr txBox="1"/>
          <p:nvPr/>
        </p:nvSpPr>
        <p:spPr>
          <a:xfrm>
            <a:off x="2231136" y="2560320"/>
            <a:ext cx="7729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/>
              <a:t>Een oordeel over iets of iemand zonder dat je de feiten kent of de persoon kent.</a:t>
            </a:r>
          </a:p>
        </p:txBody>
      </p:sp>
    </p:spTree>
    <p:extLst>
      <p:ext uri="{BB962C8B-B14F-4D97-AF65-F5344CB8AC3E}">
        <p14:creationId xmlns:p14="http://schemas.microsoft.com/office/powerpoint/2010/main" val="165720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3E699-D57F-47EF-872C-5BEFB48C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 met jouw klasgenoten</a:t>
            </a:r>
            <a:br>
              <a:rPr lang="nl-NL" dirty="0"/>
            </a:br>
            <a:r>
              <a:rPr lang="nl-NL" dirty="0"/>
              <a:t>(5-10 min)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542E7-F75D-4D5D-B370-B2C272A1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3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u="sng" dirty="0">
                <a:solidFill>
                  <a:srgbClr val="FFCCCC"/>
                </a:solidFill>
              </a:rPr>
              <a:t>Bespreek in je groepje per persoon de volgende 3 vragen: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rgbClr val="FFCCCC"/>
                </a:solidFill>
              </a:rPr>
              <a:t>Beschrijf een situatie waarin je te maken had met vooroordelen.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rgbClr val="FFCCCC"/>
                </a:solidFill>
              </a:rPr>
              <a:t>Wat deed dat met je?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rgbClr val="FFCCCC"/>
                </a:solidFill>
              </a:rPr>
              <a:t>Wat deed je doen?</a:t>
            </a:r>
          </a:p>
          <a:p>
            <a:pPr marL="0" indent="0">
              <a:buNone/>
            </a:pPr>
            <a:endParaRPr lang="nl-NL" sz="3000" dirty="0">
              <a:solidFill>
                <a:srgbClr val="FFCCCC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12073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95</TotalTime>
  <Words>487</Words>
  <Application>Microsoft Office PowerPoint</Application>
  <PresentationFormat>Breedbeeld</PresentationFormat>
  <Paragraphs>92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Wingdings</vt:lpstr>
      <vt:lpstr>Pakket</vt:lpstr>
      <vt:lpstr>Pluriforme samenleving &amp; werk</vt:lpstr>
      <vt:lpstr>Klassenopstelling voor deze les</vt:lpstr>
      <vt:lpstr>Hoofdstuk 1  Leven tussen verschillende culturen</vt:lpstr>
      <vt:lpstr>Nederland is een pluriforme samenleving</vt:lpstr>
      <vt:lpstr>Cultuur</vt:lpstr>
      <vt:lpstr>Soorten subculturen</vt:lpstr>
      <vt:lpstr>Hoofdstuk 2 Hoe kijk je tegen anderen aan?</vt:lpstr>
      <vt:lpstr>Vooroordelen</vt:lpstr>
      <vt:lpstr>In gesprek met jouw klasgenoten (5-10 min)</vt:lpstr>
      <vt:lpstr>Experiment</vt:lpstr>
      <vt:lpstr>Stereotypen</vt:lpstr>
      <vt:lpstr>Voorbeelden van stereotypen</vt:lpstr>
      <vt:lpstr>Ongelijke behandeling</vt:lpstr>
      <vt:lpstr>Tolerantie en respect</vt:lpstr>
      <vt:lpstr>Hoofdstuk 3  Migratie naar Nederland</vt:lpstr>
      <vt:lpstr>PowerPoint-presentatie</vt:lpstr>
      <vt:lpstr>Restrictief toelatingsbeleid</vt:lpstr>
      <vt:lpstr>Hoofdstuk 4 Spanningen rond migratie</vt:lpstr>
      <vt:lpstr>Hoe ontstaan spanningen tussen groepen?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Pluriforme samenleving &amp; werk</dc:title>
  <dc:creator>Nadya</dc:creator>
  <cp:lastModifiedBy>Nadya</cp:lastModifiedBy>
  <cp:revision>12</cp:revision>
  <dcterms:created xsi:type="dcterms:W3CDTF">2020-02-10T15:04:16Z</dcterms:created>
  <dcterms:modified xsi:type="dcterms:W3CDTF">2020-02-25T08:13:05Z</dcterms:modified>
</cp:coreProperties>
</file>