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8"/>
  </p:notesMasterIdLst>
  <p:sldIdLst>
    <p:sldId id="256" r:id="rId2"/>
    <p:sldId id="318" r:id="rId3"/>
    <p:sldId id="348" r:id="rId4"/>
    <p:sldId id="347" r:id="rId5"/>
    <p:sldId id="349" r:id="rId6"/>
    <p:sldId id="257" r:id="rId7"/>
    <p:sldId id="259" r:id="rId8"/>
    <p:sldId id="323" r:id="rId9"/>
    <p:sldId id="324" r:id="rId10"/>
    <p:sldId id="319" r:id="rId11"/>
    <p:sldId id="258" r:id="rId12"/>
    <p:sldId id="346" r:id="rId13"/>
    <p:sldId id="260" r:id="rId14"/>
    <p:sldId id="320" r:id="rId15"/>
    <p:sldId id="261" r:id="rId16"/>
    <p:sldId id="321" r:id="rId17"/>
    <p:sldId id="325" r:id="rId18"/>
    <p:sldId id="263" r:id="rId19"/>
    <p:sldId id="326" r:id="rId20"/>
    <p:sldId id="337" r:id="rId21"/>
    <p:sldId id="327" r:id="rId22"/>
    <p:sldId id="264" r:id="rId23"/>
    <p:sldId id="328" r:id="rId24"/>
    <p:sldId id="329" r:id="rId25"/>
    <p:sldId id="330" r:id="rId26"/>
    <p:sldId id="331" r:id="rId27"/>
    <p:sldId id="332" r:id="rId28"/>
    <p:sldId id="266" r:id="rId29"/>
    <p:sldId id="333" r:id="rId30"/>
    <p:sldId id="334" r:id="rId31"/>
    <p:sldId id="335" r:id="rId32"/>
    <p:sldId id="265" r:id="rId33"/>
    <p:sldId id="322" r:id="rId34"/>
    <p:sldId id="336" r:id="rId35"/>
    <p:sldId id="338" r:id="rId36"/>
    <p:sldId id="268" r:id="rId37"/>
    <p:sldId id="339" r:id="rId38"/>
    <p:sldId id="270" r:id="rId39"/>
    <p:sldId id="271" r:id="rId40"/>
    <p:sldId id="272" r:id="rId41"/>
    <p:sldId id="273" r:id="rId42"/>
    <p:sldId id="274" r:id="rId43"/>
    <p:sldId id="340" r:id="rId44"/>
    <p:sldId id="341" r:id="rId45"/>
    <p:sldId id="275" r:id="rId46"/>
    <p:sldId id="277" r:id="rId47"/>
    <p:sldId id="276" r:id="rId48"/>
    <p:sldId id="342" r:id="rId49"/>
    <p:sldId id="343" r:id="rId50"/>
    <p:sldId id="279" r:id="rId51"/>
    <p:sldId id="283" r:id="rId52"/>
    <p:sldId id="287" r:id="rId53"/>
    <p:sldId id="280" r:id="rId54"/>
    <p:sldId id="281" r:id="rId55"/>
    <p:sldId id="282" r:id="rId56"/>
    <p:sldId id="286" r:id="rId57"/>
    <p:sldId id="284" r:id="rId58"/>
    <p:sldId id="289" r:id="rId59"/>
    <p:sldId id="295" r:id="rId60"/>
    <p:sldId id="344" r:id="rId61"/>
    <p:sldId id="292" r:id="rId62"/>
    <p:sldId id="293" r:id="rId63"/>
    <p:sldId id="345" r:id="rId64"/>
    <p:sldId id="294" r:id="rId65"/>
    <p:sldId id="296" r:id="rId66"/>
    <p:sldId id="299" r:id="rId67"/>
    <p:sldId id="297" r:id="rId68"/>
    <p:sldId id="303" r:id="rId69"/>
    <p:sldId id="298" r:id="rId70"/>
    <p:sldId id="300" r:id="rId71"/>
    <p:sldId id="301" r:id="rId72"/>
    <p:sldId id="306" r:id="rId73"/>
    <p:sldId id="302" r:id="rId74"/>
    <p:sldId id="304" r:id="rId75"/>
    <p:sldId id="305" r:id="rId76"/>
    <p:sldId id="307" r:id="rId77"/>
    <p:sldId id="308" r:id="rId78"/>
    <p:sldId id="309" r:id="rId79"/>
    <p:sldId id="310" r:id="rId80"/>
    <p:sldId id="312" r:id="rId81"/>
    <p:sldId id="311" r:id="rId82"/>
    <p:sldId id="313" r:id="rId83"/>
    <p:sldId id="314" r:id="rId84"/>
    <p:sldId id="315" r:id="rId85"/>
    <p:sldId id="316" r:id="rId86"/>
    <p:sldId id="317" r:id="rId8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284.93042" units="1/cm"/>
          <inkml:channelProperty channel="Y" name="resolution" value="504.1077" units="1/cm"/>
          <inkml:channelProperty channel="T" name="resolution" value="1" units="1/dev"/>
        </inkml:channelProperties>
      </inkml:inkSource>
      <inkml:timestamp xml:id="ts0" timeString="2019-09-25T07:27:54.8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11732 12182 0,'0'0'16,"31"0"-16,28 0 16,28 0-16,8 0 15,-5 0-15,0 0 16,0 0-16,0-11 15,-5-2-15,3 1 16,-2 3-16,-2 2 16,4 5-16,-3-1 15,3-4-15,-7-4 16,-11-2-16,0 10 16,3 9-16</inkml:trace>
  <inkml:trace contextRef="#ctx0" brushRef="#br0" timeOffset="156.15">14533 12066 0,'30'5'16,"25"0"-16,18 0 16,10-2-16,10-3 0,-27 3 15,42-3-15,4 0 16,-29 0-16,64 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6263A-5C35-4C7C-BC57-C29F689D7721}" type="datetimeFigureOut">
              <a:rPr lang="nl-NL" smtClean="0"/>
              <a:pPr/>
              <a:t>29-8-2021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C494A-FF38-4EFC-A918-AA6DE6D4AAF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5325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C494A-FF38-4EFC-A918-AA6DE6D4AAFA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911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D4A5C8D-6210-42AC-86AB-5C312BAFE7A8}" type="datetimeFigureOut">
              <a:rPr lang="nl-NL" smtClean="0"/>
              <a:pPr/>
              <a:t>29-8-2021</a:t>
            </a:fld>
            <a:endParaRPr lang="nl-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9784-1BC3-47A3-9C23-0B9F2A11382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5C8D-6210-42AC-86AB-5C312BAFE7A8}" type="datetimeFigureOut">
              <a:rPr lang="nl-NL" smtClean="0"/>
              <a:pPr/>
              <a:t>29-8-2021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9784-1BC3-47A3-9C23-0B9F2A11382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D4A5C8D-6210-42AC-86AB-5C312BAFE7A8}" type="datetimeFigureOut">
              <a:rPr lang="nl-NL" smtClean="0"/>
              <a:pPr/>
              <a:t>29-8-2021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2419784-1BC3-47A3-9C23-0B9F2A11382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5C8D-6210-42AC-86AB-5C312BAFE7A8}" type="datetimeFigureOut">
              <a:rPr lang="nl-NL" smtClean="0"/>
              <a:pPr/>
              <a:t>29-8-2021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419784-1BC3-47A3-9C23-0B9F2A11382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5C8D-6210-42AC-86AB-5C312BAFE7A8}" type="datetimeFigureOut">
              <a:rPr lang="nl-NL" smtClean="0"/>
              <a:pPr/>
              <a:t>29-8-2021</a:t>
            </a:fld>
            <a:endParaRPr lang="nl-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2419784-1BC3-47A3-9C23-0B9F2A11382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D4A5C8D-6210-42AC-86AB-5C312BAFE7A8}" type="datetimeFigureOut">
              <a:rPr lang="nl-NL" smtClean="0"/>
              <a:pPr/>
              <a:t>29-8-2021</a:t>
            </a:fld>
            <a:endParaRPr lang="nl-N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2419784-1BC3-47A3-9C23-0B9F2A11382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D4A5C8D-6210-42AC-86AB-5C312BAFE7A8}" type="datetimeFigureOut">
              <a:rPr lang="nl-NL" smtClean="0"/>
              <a:pPr/>
              <a:t>29-8-2021</a:t>
            </a:fld>
            <a:endParaRPr lang="nl-N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2419784-1BC3-47A3-9C23-0B9F2A11382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nl-NL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5C8D-6210-42AC-86AB-5C312BAFE7A8}" type="datetimeFigureOut">
              <a:rPr lang="nl-NL" smtClean="0"/>
              <a:pPr/>
              <a:t>29-8-2021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419784-1BC3-47A3-9C23-0B9F2A11382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5C8D-6210-42AC-86AB-5C312BAFE7A8}" type="datetimeFigureOut">
              <a:rPr lang="nl-NL" smtClean="0"/>
              <a:pPr/>
              <a:t>29-8-2021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9784-1BC3-47A3-9C23-0B9F2A11382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A5C8D-6210-42AC-86AB-5C312BAFE7A8}" type="datetimeFigureOut">
              <a:rPr lang="nl-NL" smtClean="0"/>
              <a:pPr/>
              <a:t>29-8-2021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2419784-1BC3-47A3-9C23-0B9F2A11382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D4A5C8D-6210-42AC-86AB-5C312BAFE7A8}" type="datetimeFigureOut">
              <a:rPr lang="nl-NL" smtClean="0"/>
              <a:pPr/>
              <a:t>29-8-2021</a:t>
            </a:fld>
            <a:endParaRPr lang="nl-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2419784-1BC3-47A3-9C23-0B9F2A113823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D4A5C8D-6210-42AC-86AB-5C312BAFE7A8}" type="datetimeFigureOut">
              <a:rPr lang="nl-NL" smtClean="0"/>
              <a:pPr/>
              <a:t>29-8-2021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2419784-1BC3-47A3-9C23-0B9F2A113823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0EXewvrBZ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kDKQU-XJm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schooltv.nl/index.php?id=6&amp;tx_ntrmedia_pi1%5bmediaObject%5d=2517&amp;cHash=b859c172c4dda43788342201303488aa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P87rLBUWjE" TargetMode="External"/><Relationship Id="rId2" Type="http://schemas.openxmlformats.org/officeDocument/2006/relationships/hyperlink" Target="https://www.youtube.com/watch?v=6UVLpD1uhS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zxJDSCcQus&amp;t=0s&amp;list=PL-1GiO8t1tRiPiJMz2TbNn905H6iJaJLW&amp;index=23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spXoh4e-ZU&amp;list=PL-1GiO8t1tRiPiJMz2TbNn905H6iJaJLW&amp;index=4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I2TL9OdygX0&amp;index=7&amp;list=PL-1GiO8t1tRiPiJMz2TbNn905H6iJaJLW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fLyR386OvE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gQzRNSTjIw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ehpn1JJ6q8" TargetMode="Externa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9wRT1Tz6wM" TargetMode="External"/><Relationship Id="rId2" Type="http://schemas.openxmlformats.org/officeDocument/2006/relationships/hyperlink" Target="https://www.youtube.com/watch?v=jW-CxE7M6sA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Maatschappijkunde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Nadya Karim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EC70C3-7466-4785-B060-D099F5A9B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politiek?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8A49F09-1221-4A1F-A913-8F5743ECA318}"/>
              </a:ext>
            </a:extLst>
          </p:cNvPr>
          <p:cNvSpPr txBox="1"/>
          <p:nvPr/>
        </p:nvSpPr>
        <p:spPr>
          <a:xfrm>
            <a:off x="612648" y="1828800"/>
            <a:ext cx="80249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/>
              <a:t>Het maken van regels en het nemen van besluiten om een land te besturen en maatschappelijke problemen op te lossen (gericht op het </a:t>
            </a:r>
            <a:r>
              <a:rPr lang="nl-NL" sz="2800" b="1" i="1" dirty="0">
                <a:solidFill>
                  <a:srgbClr val="FF0066"/>
                </a:solidFill>
              </a:rPr>
              <a:t>algemeen belang</a:t>
            </a:r>
            <a:r>
              <a:rPr lang="nl-NL" sz="2800" i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i="1" dirty="0"/>
          </a:p>
          <a:p>
            <a:r>
              <a:rPr lang="nl-NL" sz="2800" i="1" dirty="0"/>
              <a:t>Politici-bestuurders-overheden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b="1" u="sng" dirty="0"/>
              <a:t>Wie is de overheid?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b="1" u="sng" dirty="0"/>
          </a:p>
          <a:p>
            <a:r>
              <a:rPr lang="nl-NL" sz="2800" dirty="0"/>
              <a:t>Alle politici en ambtenaren samen.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B926BF6-6295-4B43-8807-25282FD64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51" y="317578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8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Katern Politiek: </a:t>
            </a:r>
            <a:br>
              <a:rPr lang="nl-NL"/>
            </a:br>
            <a:r>
              <a:rPr lang="nl-NL"/>
              <a:t>P1 De Maatschappij en de politiek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b="1" dirty="0"/>
              <a:t>Gedecentraliseerde </a:t>
            </a:r>
            <a:r>
              <a:rPr lang="nl-NL" b="1" dirty="0" err="1"/>
              <a:t>eenheidssstaat</a:t>
            </a:r>
            <a:endParaRPr lang="nl-NL" b="1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De overheid bevindt zich op 4 </a:t>
            </a:r>
            <a:r>
              <a:rPr lang="nl-NL" dirty="0" err="1"/>
              <a:t>niveau’s</a:t>
            </a:r>
            <a:r>
              <a:rPr lang="nl-NL" dirty="0"/>
              <a:t>:</a:t>
            </a:r>
          </a:p>
          <a:p>
            <a:pPr>
              <a:buNone/>
            </a:pPr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Gemeentelijk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Provinciaal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Landelijk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Europees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28176F-7577-4639-AF2E-524B63A0C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0D980CC-CB1B-4543-99F5-962882D0B89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08" y="1086036"/>
            <a:ext cx="7177532" cy="5410200"/>
          </a:xfrm>
        </p:spPr>
      </p:pic>
    </p:spTree>
    <p:extLst>
      <p:ext uri="{BB962C8B-B14F-4D97-AF65-F5344CB8AC3E}">
        <p14:creationId xmlns:p14="http://schemas.microsoft.com/office/powerpoint/2010/main" val="229871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4 kenmerken van een maatschappelijk probleem </a:t>
            </a:r>
            <a:r>
              <a:rPr lang="nl-NL" dirty="0">
                <a:solidFill>
                  <a:srgbClr val="FF0000"/>
                </a:solidFill>
              </a:rPr>
              <a:t>(AMV)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r>
              <a:rPr lang="nl-NL" b="1" dirty="0"/>
              <a:t>Sociaal probleem:</a:t>
            </a:r>
            <a:r>
              <a:rPr lang="nl-NL" dirty="0"/>
              <a:t> het betreft een situatie/gebeurtenis die veel mensen afkeuren</a:t>
            </a:r>
          </a:p>
          <a:p>
            <a:r>
              <a:rPr lang="nl-NL" b="1" dirty="0"/>
              <a:t>Verschillende meningen:</a:t>
            </a:r>
            <a:r>
              <a:rPr lang="nl-NL" dirty="0"/>
              <a:t> over de oorzaken en de oplossingen van het probleem wordt verschillend gedacht</a:t>
            </a:r>
          </a:p>
          <a:p>
            <a:r>
              <a:rPr lang="nl-NL" dirty="0"/>
              <a:t>Het vraagstuk krijgt </a:t>
            </a:r>
            <a:r>
              <a:rPr lang="nl-NL" b="1" dirty="0"/>
              <a:t>veel aandacht van de media</a:t>
            </a:r>
          </a:p>
          <a:p>
            <a:r>
              <a:rPr lang="nl-NL" dirty="0"/>
              <a:t>Het probleem kan het beste worden </a:t>
            </a:r>
            <a:r>
              <a:rPr lang="nl-NL" b="1" dirty="0"/>
              <a:t>opgelost door de overheid in samenwerking met burgers en organisaties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FE3F9-4584-4D09-BC96-FB77277F2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Maken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3680C0-94D0-4D8B-B9EE-99A36C0849A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pPr marL="0" indent="0">
              <a:buNone/>
            </a:pPr>
            <a:r>
              <a:rPr lang="nl-NL" dirty="0"/>
              <a:t>In de les de leerdoelen oefenen met:</a:t>
            </a:r>
          </a:p>
          <a:p>
            <a:r>
              <a:rPr lang="nl-NL" dirty="0"/>
              <a:t>H1, Vraag 4, 5, 6 en 8.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Samenwerken mag, als het zachtjes gebeurd.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Klaar met de bovenstaande vragen? Maak de rest van H1. </a:t>
            </a:r>
            <a:br>
              <a:rPr lang="nl-NL" dirty="0"/>
            </a:br>
            <a:r>
              <a:rPr lang="nl-NL" dirty="0"/>
              <a:t>Klaar met H1? Steek je vinger op! Dan kom ik langs.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279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Sleutelbegrippen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 fontScale="92500" lnSpcReduction="20000"/>
          </a:bodyPr>
          <a:lstStyle/>
          <a:p>
            <a:r>
              <a:rPr lang="nl-NL" dirty="0"/>
              <a:t>Waarden en normen</a:t>
            </a:r>
          </a:p>
          <a:p>
            <a:r>
              <a:rPr lang="nl-NL" dirty="0"/>
              <a:t>Belangen</a:t>
            </a:r>
          </a:p>
          <a:p>
            <a:r>
              <a:rPr lang="nl-NL" dirty="0"/>
              <a:t>Macht en machtsmiddelen:</a:t>
            </a:r>
          </a:p>
          <a:p>
            <a:pPr lvl="1"/>
            <a:r>
              <a:rPr lang="nl-NL" dirty="0"/>
              <a:t>Geld</a:t>
            </a:r>
          </a:p>
          <a:p>
            <a:pPr lvl="1"/>
            <a:r>
              <a:rPr lang="nl-NL" dirty="0"/>
              <a:t>Functie/beroep</a:t>
            </a:r>
          </a:p>
          <a:p>
            <a:pPr lvl="1"/>
            <a:r>
              <a:rPr lang="nl-NL" dirty="0"/>
              <a:t>Kennis</a:t>
            </a:r>
          </a:p>
          <a:p>
            <a:pPr lvl="1"/>
            <a:r>
              <a:rPr lang="nl-NL" dirty="0"/>
              <a:t>Overtuigingskracht</a:t>
            </a:r>
          </a:p>
          <a:p>
            <a:pPr lvl="1"/>
            <a:r>
              <a:rPr lang="nl-NL" dirty="0"/>
              <a:t>Aanzien</a:t>
            </a:r>
          </a:p>
          <a:p>
            <a:pPr lvl="1"/>
            <a:r>
              <a:rPr lang="nl-NL" dirty="0"/>
              <a:t>Vaardigheden</a:t>
            </a:r>
          </a:p>
          <a:p>
            <a:pPr lvl="1"/>
            <a:r>
              <a:rPr lang="nl-NL" dirty="0"/>
              <a:t>Charisma</a:t>
            </a:r>
          </a:p>
          <a:p>
            <a:pPr lvl="1"/>
            <a:r>
              <a:rPr lang="nl-NL" dirty="0"/>
              <a:t>Macht van het getal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BF7AAC-97C8-4F66-AFEF-3B04D0A6A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 M42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A54A87-6A4A-44C7-8D06-71BA9337D2B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r>
              <a:rPr lang="nl-NL" dirty="0"/>
              <a:t>Welkom</a:t>
            </a:r>
          </a:p>
          <a:p>
            <a:r>
              <a:rPr lang="nl-NL" dirty="0"/>
              <a:t>Huiswerkcheck </a:t>
            </a:r>
          </a:p>
          <a:p>
            <a:r>
              <a:rPr lang="nl-NL" dirty="0"/>
              <a:t>Huiswerk bespreken </a:t>
            </a:r>
          </a:p>
          <a:p>
            <a:pPr marL="0" indent="0">
              <a:buNone/>
            </a:pPr>
            <a:r>
              <a:rPr lang="nl-NL" dirty="0"/>
              <a:t>(Hoe gaan we dat doen?) </a:t>
            </a:r>
          </a:p>
          <a:p>
            <a:r>
              <a:rPr lang="nl-NL" dirty="0"/>
              <a:t>Terugblik vorige les </a:t>
            </a:r>
          </a:p>
          <a:p>
            <a:r>
              <a:rPr lang="nl-NL" dirty="0"/>
              <a:t>Leerdoelen + Uitleg Paragraaf 2 – m.b.v. filmpjes </a:t>
            </a:r>
          </a:p>
          <a:p>
            <a:r>
              <a:rPr lang="nl-NL" dirty="0"/>
              <a:t>Aan de slag </a:t>
            </a:r>
          </a:p>
          <a:p>
            <a:r>
              <a:rPr lang="nl-NL" dirty="0"/>
              <a:t>Afsluiting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755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B683EB-5246-4526-85FB-BA60821FC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C8866F-EC2E-4500-9DCC-1166B0277A1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Je moet de principes van de rechtsstaat kunnen </a:t>
            </a:r>
            <a:r>
              <a:rPr lang="nl-NL" b="1" dirty="0"/>
              <a:t>herkennen</a:t>
            </a:r>
            <a:r>
              <a:rPr lang="nl-NL" dirty="0"/>
              <a:t> en </a:t>
            </a:r>
            <a:r>
              <a:rPr lang="nl-NL" b="1" dirty="0"/>
              <a:t>benoemen</a:t>
            </a:r>
            <a:r>
              <a:rPr lang="nl-NL" dirty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u="sng" dirty="0"/>
              <a:t>Rechtsstaat:</a:t>
            </a:r>
          </a:p>
          <a:p>
            <a:pPr marL="0" indent="0">
              <a:buNone/>
            </a:pPr>
            <a:r>
              <a:rPr lang="nl-NL" i="1" dirty="0"/>
              <a:t>een land waar alle rechten en plichten van burgers en de overheid zijn vastgelegd in de wet.</a:t>
            </a:r>
          </a:p>
          <a:p>
            <a:pPr marL="0" indent="0">
              <a:buNone/>
            </a:pP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734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/>
              <a:t>P2 Rechtsstaat, democratie en dictatuur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Waar kun je een rechtsstaat aan herkennen?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Aan de volgende kenmerken:</a:t>
            </a:r>
          </a:p>
          <a:p>
            <a:pPr lvl="1"/>
            <a:r>
              <a:rPr lang="nl-NL" dirty="0"/>
              <a:t>Grondwet</a:t>
            </a:r>
          </a:p>
          <a:p>
            <a:pPr lvl="1"/>
            <a:r>
              <a:rPr lang="nl-NL" dirty="0"/>
              <a:t>Grondrechten</a:t>
            </a:r>
          </a:p>
          <a:p>
            <a:pPr lvl="1"/>
            <a:r>
              <a:rPr lang="nl-NL" dirty="0"/>
              <a:t>Rechtsbescherming</a:t>
            </a:r>
          </a:p>
          <a:p>
            <a:pPr lvl="1"/>
            <a:r>
              <a:rPr lang="nl-NL" dirty="0"/>
              <a:t>Onafhankelijke rechters</a:t>
            </a:r>
          </a:p>
          <a:p>
            <a:pPr lvl="1"/>
            <a:r>
              <a:rPr lang="nl-NL" dirty="0"/>
              <a:t>Democratie</a:t>
            </a:r>
          </a:p>
          <a:p>
            <a:pPr lvl="1"/>
            <a:endParaRPr lang="nl-NL" dirty="0"/>
          </a:p>
          <a:p>
            <a:pPr marL="365760" lvl="1" indent="0">
              <a:buNone/>
            </a:pPr>
            <a:r>
              <a:rPr lang="nl-NL" dirty="0">
                <a:hlinkClick r:id="rId3"/>
              </a:rPr>
              <a:t>Uitleg</a:t>
            </a:r>
            <a:r>
              <a:rPr lang="nl-NL" dirty="0"/>
              <a:t> (4 min)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294478-1FD1-47CC-ADA1-2B0F2C6C8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Oefenen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01E4BA-7440-4435-A9F6-D3282E4DD81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In de les het leerdoel oefenen met:</a:t>
            </a:r>
          </a:p>
          <a:p>
            <a:r>
              <a:rPr lang="nl-NL" dirty="0"/>
              <a:t>H2, Vraag 1, 2 en 3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Samenwerken mag, als het zachtjes gebeurd.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Klaar met de bovenstaande vragen? Maak de rest van H2. </a:t>
            </a:r>
            <a:br>
              <a:rPr lang="nl-NL" dirty="0"/>
            </a:br>
            <a:r>
              <a:rPr lang="nl-NL" dirty="0"/>
              <a:t>Klaar met H2? Steek je vinger op! Dan kom ik langs.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0218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AE4B41-E982-41AC-9510-0F023B4CB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 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E639EB-BF37-431D-BD33-AA0D3B8E4BC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Corona maatregelen</a:t>
            </a:r>
          </a:p>
          <a:p>
            <a:r>
              <a:rPr lang="nl-NL" dirty="0"/>
              <a:t>Even voorstellen</a:t>
            </a:r>
          </a:p>
          <a:p>
            <a:r>
              <a:rPr lang="nl-NL" dirty="0"/>
              <a:t>Wat is Maatschappijkunde?</a:t>
            </a:r>
          </a:p>
          <a:p>
            <a:r>
              <a:rPr lang="nl-NL" dirty="0"/>
              <a:t>Kennis, inzicht (Politiek en criminaliteit) en vaardigheid (</a:t>
            </a:r>
            <a:r>
              <a:rPr lang="nl-NL" dirty="0">
                <a:solidFill>
                  <a:srgbClr val="FF0000"/>
                </a:solidFill>
              </a:rPr>
              <a:t>A</a:t>
            </a:r>
            <a:r>
              <a:rPr lang="nl-NL" dirty="0"/>
              <a:t>nalyse </a:t>
            </a:r>
            <a:r>
              <a:rPr lang="nl-NL" dirty="0">
                <a:solidFill>
                  <a:srgbClr val="FF0000"/>
                </a:solidFill>
              </a:rPr>
              <a:t>M</a:t>
            </a:r>
            <a:r>
              <a:rPr lang="nl-NL" dirty="0"/>
              <a:t>aatschappelijk </a:t>
            </a:r>
            <a:r>
              <a:rPr lang="nl-NL" dirty="0">
                <a:solidFill>
                  <a:srgbClr val="FF0000"/>
                </a:solidFill>
              </a:rPr>
              <a:t>V</a:t>
            </a:r>
            <a:r>
              <a:rPr lang="nl-NL" dirty="0"/>
              <a:t>raagstuk)</a:t>
            </a:r>
          </a:p>
          <a:p>
            <a:r>
              <a:rPr lang="nl-NL" dirty="0"/>
              <a:t>Werkwijze bespreken</a:t>
            </a:r>
          </a:p>
          <a:p>
            <a:r>
              <a:rPr lang="nl-NL" dirty="0"/>
              <a:t>Uitleg</a:t>
            </a:r>
          </a:p>
          <a:p>
            <a:r>
              <a:rPr lang="nl-NL" dirty="0"/>
              <a:t>Aan de slag</a:t>
            </a:r>
          </a:p>
          <a:p>
            <a:r>
              <a:rPr lang="nl-NL" dirty="0"/>
              <a:t>Afsluiting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1007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9BCEF-55CE-4D46-B6C5-5FE50A877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C320F3-F959-4B49-B9C3-660DB20F356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r>
              <a:rPr lang="nl-NL" dirty="0"/>
              <a:t>Terugblik </a:t>
            </a:r>
          </a:p>
          <a:p>
            <a:r>
              <a:rPr lang="nl-NL" dirty="0"/>
              <a:t>Leerdoel</a:t>
            </a:r>
          </a:p>
          <a:p>
            <a:r>
              <a:rPr lang="nl-NL" dirty="0"/>
              <a:t>Oefenen</a:t>
            </a:r>
          </a:p>
          <a:p>
            <a:r>
              <a:rPr lang="nl-NL" dirty="0"/>
              <a:t>Leerdoel </a:t>
            </a:r>
          </a:p>
          <a:p>
            <a:r>
              <a:rPr lang="nl-NL" dirty="0"/>
              <a:t>Oefenen</a:t>
            </a:r>
          </a:p>
          <a:p>
            <a:r>
              <a:rPr lang="nl-NL" dirty="0"/>
              <a:t>Afsluiting</a:t>
            </a:r>
          </a:p>
        </p:txBody>
      </p:sp>
    </p:spTree>
    <p:extLst>
      <p:ext uri="{BB962C8B-B14F-4D97-AF65-F5344CB8AC3E}">
        <p14:creationId xmlns:p14="http://schemas.microsoft.com/office/powerpoint/2010/main" val="1025081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A701DA-2C78-4CFB-860B-6AC2CD4F4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6ED417-00D1-4922-92AF-8DC05F1C267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pPr marL="0" indent="0">
              <a:buNone/>
            </a:pPr>
            <a:r>
              <a:rPr lang="nl-NL" dirty="0"/>
              <a:t>Je moet de kenmerken van een parlementaire democratie herkennen en benoemen.</a:t>
            </a:r>
            <a:endParaRPr lang="nl-NL"/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Parlementaire democratie:</a:t>
            </a:r>
          </a:p>
          <a:p>
            <a:pPr marL="0" indent="0">
              <a:buNone/>
            </a:pPr>
            <a:r>
              <a:rPr lang="nl-NL" dirty="0"/>
              <a:t>Het volk bestuurt zichzelf door middel van gekozen volksvertegenwoordigers.</a:t>
            </a:r>
          </a:p>
        </p:txBody>
      </p:sp>
    </p:spTree>
    <p:extLst>
      <p:ext uri="{BB962C8B-B14F-4D97-AF65-F5344CB8AC3E}">
        <p14:creationId xmlns:p14="http://schemas.microsoft.com/office/powerpoint/2010/main" val="216179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Parlementaire democratie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 lnSpcReduction="10000"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nl-NL" dirty="0">
                <a:hlinkClick r:id="rId2"/>
              </a:rPr>
              <a:t>Parlementaire democratie (4 min): </a:t>
            </a:r>
            <a:r>
              <a:rPr lang="nl-NL" dirty="0"/>
              <a:t>Het volk bestuurt zichzelf indirect d.m.v. verkiezingen voor een gekozen parlement</a:t>
            </a:r>
          </a:p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nl-NL" dirty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nl-NL" dirty="0"/>
              <a:t>Kenmerken van een parlementaire democratie: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nl-NL" dirty="0"/>
              <a:t>Vrije en geheime verkiezingen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nl-NL" dirty="0"/>
              <a:t>Parlement (1</a:t>
            </a:r>
            <a:r>
              <a:rPr lang="nl-NL" baseline="30000" dirty="0"/>
              <a:t>e</a:t>
            </a:r>
            <a:r>
              <a:rPr lang="nl-NL" dirty="0"/>
              <a:t> en 2</a:t>
            </a:r>
            <a:r>
              <a:rPr lang="nl-NL" baseline="30000" dirty="0"/>
              <a:t>e</a:t>
            </a:r>
            <a:r>
              <a:rPr lang="nl-NL" dirty="0"/>
              <a:t> kamer)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nl-NL" dirty="0"/>
              <a:t>Meerderheid van stemmen (LET OP: er wordt </a:t>
            </a:r>
            <a:r>
              <a:rPr lang="nl-NL" b="1" u="sng" dirty="0">
                <a:solidFill>
                  <a:srgbClr val="FF0066"/>
                </a:solidFill>
              </a:rPr>
              <a:t>altijd</a:t>
            </a:r>
            <a:r>
              <a:rPr lang="nl-NL" dirty="0"/>
              <a:t> rekening gehouden met de minderheid!)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nl-NL" dirty="0"/>
              <a:t>Grondwet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nl-NL" dirty="0"/>
              <a:t>Trias politica</a:t>
            </a:r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endParaRPr lang="nl-NL" dirty="0"/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endParaRPr lang="nl-NL" dirty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2E8EB3-0BC5-48DA-9DE7-B9AAE43FE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Oefenen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362BFC-FA23-4ABB-AEDF-C3FE4057124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In de les het leerdoel oefenen met:</a:t>
            </a:r>
          </a:p>
          <a:p>
            <a:r>
              <a:rPr lang="nl-NL" dirty="0"/>
              <a:t>H2, Vraag 4 t/m 7.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Samenwerken mag, als het zachtjes gebeurd.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Klaar met de bovenstaande vragen? Maak de rest van H2. </a:t>
            </a:r>
            <a:br>
              <a:rPr lang="nl-NL" dirty="0"/>
            </a:br>
            <a:r>
              <a:rPr lang="nl-NL" dirty="0"/>
              <a:t>Klaar met H2? Steek je vinger op! Dan kom ik langs.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0057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C05116-DE4E-4961-8CDB-BD1908468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Afsluiting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B36422-5726-4E6B-8471-25C9DDB07D8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Leerdoelen deze les: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Je moet de principes van de rechtsstaat kunnen </a:t>
            </a:r>
            <a:r>
              <a:rPr lang="nl-NL" b="1" dirty="0"/>
              <a:t>herkennen</a:t>
            </a:r>
            <a:r>
              <a:rPr lang="nl-NL" dirty="0"/>
              <a:t> </a:t>
            </a:r>
            <a:r>
              <a:rPr lang="nl-NL" b="1" dirty="0"/>
              <a:t>en benoemen.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&amp;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Je moet de kenmerken van een parlementaire democratie </a:t>
            </a:r>
            <a:r>
              <a:rPr lang="nl-NL" b="1" dirty="0"/>
              <a:t>herkennen en benoemen</a:t>
            </a:r>
            <a:r>
              <a:rPr lang="nl-NL" dirty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279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9C4F9B-8CAF-43E1-BE62-8514E359F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D8AFB8-BEF3-4872-A433-DB26BA8A736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Maken H2 Vraag 1 t/m 7</a:t>
            </a:r>
          </a:p>
        </p:txBody>
      </p:sp>
    </p:spTree>
    <p:extLst>
      <p:ext uri="{BB962C8B-B14F-4D97-AF65-F5344CB8AC3E}">
        <p14:creationId xmlns:p14="http://schemas.microsoft.com/office/powerpoint/2010/main" val="364617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537FD7-7921-4CF2-B0D7-C102FEC7B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9DB6B9-9199-43A3-BAD5-41B7B06DC7B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Welkom</a:t>
            </a:r>
          </a:p>
          <a:p>
            <a:r>
              <a:rPr lang="nl-NL" dirty="0"/>
              <a:t>Huiswerkcheck </a:t>
            </a:r>
          </a:p>
          <a:p>
            <a:r>
              <a:rPr lang="nl-NL" dirty="0"/>
              <a:t>Huiswerk bespreken </a:t>
            </a:r>
          </a:p>
          <a:p>
            <a:pPr marL="0" indent="0">
              <a:buNone/>
            </a:pPr>
            <a:r>
              <a:rPr lang="nl-NL" dirty="0"/>
              <a:t>(Hoe gaan we dan doen?) </a:t>
            </a:r>
          </a:p>
          <a:p>
            <a:r>
              <a:rPr lang="nl-NL" dirty="0"/>
              <a:t>Terugblik vorige les </a:t>
            </a:r>
          </a:p>
          <a:p>
            <a:r>
              <a:rPr lang="nl-NL" dirty="0"/>
              <a:t>Leerdoelen + Uitleg Paragraaf 2 – m.b.v. filmpjes </a:t>
            </a:r>
          </a:p>
          <a:p>
            <a:r>
              <a:rPr lang="nl-NL" dirty="0"/>
              <a:t>Aan de slag </a:t>
            </a:r>
          </a:p>
          <a:p>
            <a:r>
              <a:rPr lang="nl-NL" dirty="0"/>
              <a:t>Afsluiting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8064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A9F856-232C-4D76-84E7-182102F37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E851C0-E6C5-4BB5-8157-E5BADA58E32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Je moet de kenmerken van de parlementaire democratie herkennen en benoemen.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Een van die kenmerken is de Trias politica.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Wat is Trias politica?</a:t>
            </a:r>
          </a:p>
          <a:p>
            <a:pPr marL="0" indent="0">
              <a:buNone/>
            </a:pPr>
            <a:r>
              <a:rPr lang="nl-NL" dirty="0"/>
              <a:t>De scheiding der Machten. </a:t>
            </a:r>
            <a:br>
              <a:rPr lang="nl-NL" dirty="0"/>
            </a:br>
            <a:r>
              <a:rPr lang="nl-NL" dirty="0" err="1"/>
              <a:t>Montesquieu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5901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Trias Politica</a:t>
            </a:r>
            <a:endParaRPr lang="nl-NL" dirty="0"/>
          </a:p>
        </p:txBody>
      </p:sp>
      <p:pic>
        <p:nvPicPr>
          <p:cNvPr id="4" name="Content Placeholder 3" descr="montesqieu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772816"/>
            <a:ext cx="1952625" cy="2343150"/>
          </a:xfrm>
        </p:spPr>
      </p:pic>
      <p:sp>
        <p:nvSpPr>
          <p:cNvPr id="5" name="TextBox 4"/>
          <p:cNvSpPr txBox="1"/>
          <p:nvPr/>
        </p:nvSpPr>
        <p:spPr>
          <a:xfrm>
            <a:off x="3059832" y="1628800"/>
            <a:ext cx="583264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/>
              <a:t>Scheiding van machten in drie onderdelen om machtsmisbruik te voorkomen:</a:t>
            </a:r>
          </a:p>
          <a:p>
            <a:endParaRPr lang="nl-NL" sz="2200" dirty="0"/>
          </a:p>
          <a:p>
            <a:pPr>
              <a:buFont typeface="Arial" pitchFamily="34" charset="0"/>
              <a:buChar char="•"/>
            </a:pPr>
            <a:r>
              <a:rPr lang="nl-NL" sz="2200" b="1" dirty="0"/>
              <a:t>Wetgevende macht: </a:t>
            </a:r>
            <a:r>
              <a:rPr lang="nl-NL" sz="2200" i="1" dirty="0"/>
              <a:t>stellen wetten vast. </a:t>
            </a:r>
            <a:r>
              <a:rPr lang="nl-NL" sz="2200" dirty="0"/>
              <a:t>Zowel de </a:t>
            </a:r>
            <a:r>
              <a:rPr lang="nl-NL" sz="2200" u="sng" dirty="0"/>
              <a:t>regering als het parlement maken wetten in Nederland.</a:t>
            </a:r>
          </a:p>
          <a:p>
            <a:pPr>
              <a:buFont typeface="Arial" pitchFamily="34" charset="0"/>
              <a:buChar char="•"/>
            </a:pPr>
            <a:endParaRPr lang="nl-NL" sz="2200" dirty="0"/>
          </a:p>
          <a:p>
            <a:pPr>
              <a:buFont typeface="Arial" pitchFamily="34" charset="0"/>
              <a:buChar char="•"/>
            </a:pPr>
            <a:r>
              <a:rPr lang="nl-NL" sz="2200" b="1" dirty="0"/>
              <a:t>Uitvoerende macht: </a:t>
            </a:r>
            <a:r>
              <a:rPr lang="nl-NL" sz="2200" i="1" dirty="0"/>
              <a:t>zorgen ervoor dat wetten worden uitgevoerd.</a:t>
            </a:r>
            <a:r>
              <a:rPr lang="nl-NL" sz="2200" dirty="0"/>
              <a:t> In </a:t>
            </a:r>
            <a:r>
              <a:rPr lang="nl-NL" sz="2200" dirty="0" err="1"/>
              <a:t>nederland</a:t>
            </a:r>
            <a:r>
              <a:rPr lang="nl-NL" sz="2200" dirty="0"/>
              <a:t> ligt de uitvoerende macht bij de </a:t>
            </a:r>
            <a:r>
              <a:rPr lang="nl-NL" sz="2200" u="sng" dirty="0"/>
              <a:t>ministers</a:t>
            </a:r>
            <a:r>
              <a:rPr lang="nl-NL" sz="2200" dirty="0"/>
              <a:t>.</a:t>
            </a:r>
          </a:p>
          <a:p>
            <a:pPr>
              <a:buFont typeface="Arial" pitchFamily="34" charset="0"/>
              <a:buChar char="•"/>
            </a:pPr>
            <a:endParaRPr lang="nl-NL" sz="2200" dirty="0"/>
          </a:p>
          <a:p>
            <a:pPr>
              <a:buFont typeface="Arial" pitchFamily="34" charset="0"/>
              <a:buChar char="•"/>
            </a:pPr>
            <a:r>
              <a:rPr lang="nl-NL" sz="2200" b="1" dirty="0"/>
              <a:t>Rechterlijke macht</a:t>
            </a:r>
            <a:r>
              <a:rPr lang="nl-NL" sz="2200" b="1" i="1" dirty="0"/>
              <a:t>: </a:t>
            </a:r>
            <a:r>
              <a:rPr lang="nl-NL" sz="2200" i="1" dirty="0"/>
              <a:t>beoordeelt of wetten goed worden nageleefd en doen uitspaak in conflicten. </a:t>
            </a:r>
            <a:r>
              <a:rPr lang="nl-NL" sz="2200" dirty="0"/>
              <a:t>De rechterlijk macht ligt bij </a:t>
            </a:r>
            <a:r>
              <a:rPr lang="nl-NL" sz="2200" u="sng" dirty="0"/>
              <a:t>de onafhankelijke rechters.</a:t>
            </a:r>
          </a:p>
          <a:p>
            <a:pPr>
              <a:buFont typeface="Arial" pitchFamily="34" charset="0"/>
              <a:buChar char="•"/>
            </a:pPr>
            <a:endParaRPr lang="nl-NL" sz="220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37264-B5AC-48DA-9351-8493CEFB9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Trias Politica</a:t>
            </a:r>
          </a:p>
        </p:txBody>
      </p:sp>
      <p:graphicFrame>
        <p:nvGraphicFramePr>
          <p:cNvPr id="7" name="Tijdelijke aanduiding voor inhoud 6">
            <a:extLst>
              <a:ext uri="{FF2B5EF4-FFF2-40B4-BE49-F238E27FC236}">
                <a16:creationId xmlns:a16="http://schemas.microsoft.com/office/drawing/2014/main" id="{D90A2CE7-935B-41EE-BC03-31E729564476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14553938"/>
              </p:ext>
            </p:extLst>
          </p:nvPr>
        </p:nvGraphicFramePr>
        <p:xfrm>
          <a:off x="495300" y="1923756"/>
          <a:ext cx="8153400" cy="4721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561">
                  <a:extLst>
                    <a:ext uri="{9D8B030D-6E8A-4147-A177-3AD203B41FA5}">
                      <a16:colId xmlns:a16="http://schemas.microsoft.com/office/drawing/2014/main" val="2484858780"/>
                    </a:ext>
                  </a:extLst>
                </a:gridCol>
                <a:gridCol w="1777535">
                  <a:extLst>
                    <a:ext uri="{9D8B030D-6E8A-4147-A177-3AD203B41FA5}">
                      <a16:colId xmlns:a16="http://schemas.microsoft.com/office/drawing/2014/main" val="551389677"/>
                    </a:ext>
                  </a:extLst>
                </a:gridCol>
                <a:gridCol w="1927274">
                  <a:extLst>
                    <a:ext uri="{9D8B030D-6E8A-4147-A177-3AD203B41FA5}">
                      <a16:colId xmlns:a16="http://schemas.microsoft.com/office/drawing/2014/main" val="3959083680"/>
                    </a:ext>
                  </a:extLst>
                </a:gridCol>
                <a:gridCol w="3125030">
                  <a:extLst>
                    <a:ext uri="{9D8B030D-6E8A-4147-A177-3AD203B41FA5}">
                      <a16:colId xmlns:a16="http://schemas.microsoft.com/office/drawing/2014/main" val="632324411"/>
                    </a:ext>
                  </a:extLst>
                </a:gridCol>
              </a:tblGrid>
              <a:tr h="188000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Bestuurders</a:t>
                      </a:r>
                      <a:endParaRPr lang="nl-NL" dirty="0"/>
                    </a:p>
                    <a:p>
                      <a:r>
                        <a:rPr lang="nl-NL" dirty="0"/>
                        <a:t>(Maken wetten)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Volksvertegen-woordigers</a:t>
                      </a:r>
                      <a:r>
                        <a:rPr lang="nl-NL" dirty="0"/>
                        <a:t> </a:t>
                      </a:r>
                    </a:p>
                    <a:p>
                      <a:endParaRPr lang="nl-NL" dirty="0"/>
                    </a:p>
                    <a:p>
                      <a:r>
                        <a:rPr lang="nl-NL" dirty="0"/>
                        <a:t>Controleren </a:t>
                      </a:r>
                    </a:p>
                    <a:p>
                      <a:r>
                        <a:rPr lang="en-US" dirty="0">
                          <a:sym typeface="Wingdings" panose="05000000000000000000" pitchFamily="2" charset="2"/>
                        </a:rPr>
                        <a:t>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</a:t>
                      </a:r>
                      <a:r>
                        <a:rPr lang="nl-NL" dirty="0" err="1"/>
                        <a:t>nafhankelijke</a:t>
                      </a:r>
                      <a:r>
                        <a:rPr lang="nl-NL" dirty="0"/>
                        <a:t> rechters</a:t>
                      </a:r>
                    </a:p>
                    <a:p>
                      <a:endParaRPr lang="nl-NL" dirty="0"/>
                    </a:p>
                    <a:p>
                      <a:endParaRPr lang="nl-NL" dirty="0"/>
                    </a:p>
                    <a:p>
                      <a:r>
                        <a:rPr lang="nl-NL" dirty="0"/>
                        <a:t>(Beoordeelt of wetten worden nageleefd)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278658"/>
                  </a:ext>
                </a:extLst>
              </a:tr>
              <a:tr h="1012308">
                <a:tc>
                  <a:txBody>
                    <a:bodyPr/>
                    <a:lstStyle/>
                    <a:p>
                      <a:r>
                        <a:rPr lang="nl-NL" dirty="0"/>
                        <a:t>Landelijk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Regering en Parlement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  <a:r>
                        <a:rPr lang="nl-NL" dirty="0" err="1"/>
                        <a:t>arlement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Hoge Raad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593262"/>
                  </a:ext>
                </a:extLst>
              </a:tr>
              <a:tr h="1012308">
                <a:tc>
                  <a:txBody>
                    <a:bodyPr/>
                    <a:lstStyle/>
                    <a:p>
                      <a:r>
                        <a:rPr lang="nl-NL" dirty="0"/>
                        <a:t>Provincie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Commissaris van de Koning en Gedeputeerde Staten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Provinciale Staten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Gerechtshof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978317"/>
                  </a:ext>
                </a:extLst>
              </a:tr>
              <a:tr h="586496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  <a:r>
                        <a:rPr lang="nl-NL" dirty="0" err="1"/>
                        <a:t>emeente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College van B&amp;W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Gemeenteraad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Rechtbank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665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845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A696AE-B1F9-4B46-AB30-A8037BF23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Corona maatregelen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9C71E1-0409-4EFF-9F80-4F1AA5F615B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Heb je klachten, blijf thuis!</a:t>
            </a:r>
          </a:p>
          <a:p>
            <a:r>
              <a:rPr lang="nl-NL" dirty="0"/>
              <a:t>Handen desinfecteren en mondkapje op bij binnenkomst</a:t>
            </a:r>
          </a:p>
          <a:p>
            <a:r>
              <a:rPr lang="nl-NL" dirty="0"/>
              <a:t>Plaatsnemen, mondkapje af</a:t>
            </a:r>
          </a:p>
          <a:p>
            <a:r>
              <a:rPr lang="nl-NL" dirty="0"/>
              <a:t>Bij wandelen, mondkapje op</a:t>
            </a:r>
          </a:p>
          <a:p>
            <a:r>
              <a:rPr lang="nl-NL" dirty="0"/>
              <a:t>Ramen en deur blijven de hele les open, trek iets warms aan. Jas gaat uit. </a:t>
            </a:r>
          </a:p>
          <a:p>
            <a:r>
              <a:rPr lang="nl-NL" dirty="0"/>
              <a:t>Houd afstand – kwetsbare familieleden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8302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1E3766-6C2C-4EE6-A65E-A7B25073B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Oefenen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E910FF-22C1-4D7F-B983-7D563C91CAE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In de les het leerdoel oefenen met:</a:t>
            </a:r>
          </a:p>
          <a:p>
            <a:r>
              <a:rPr lang="nl-NL" dirty="0"/>
              <a:t>H2, Vraag 15, 16 en 17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Samenwerken mag, als het zachtjes gebeurd.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Klaar met de bovenstaande vragen? Maak de rest van H2. </a:t>
            </a:r>
            <a:br>
              <a:rPr lang="nl-NL" dirty="0"/>
            </a:br>
            <a:r>
              <a:rPr lang="nl-NL" dirty="0"/>
              <a:t>Klaar met H2? Steek je vinger op! Dan kom ik langs.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2813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DC9C0-7B7F-4938-99D0-FB73893BF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72329"/>
            <a:ext cx="8153400" cy="990600"/>
          </a:xfrm>
        </p:spPr>
        <p:txBody>
          <a:bodyPr/>
          <a:lstStyle/>
          <a:p>
            <a:r>
              <a:rPr lang="nl-NL" dirty="0"/>
              <a:t>Leerdoel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625610-666F-4559-ACC1-0381B45BFF5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Je moet de verschillen tussen een democratische rechtsstaat en een dictatoriaal politiek systeem kunnen benoemen.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Wat is een </a:t>
            </a:r>
            <a:r>
              <a:rPr lang="nl-NL" b="1" dirty="0"/>
              <a:t>dictatuur</a:t>
            </a:r>
            <a:r>
              <a:rPr lang="nl-NL" dirty="0"/>
              <a:t>?</a:t>
            </a:r>
          </a:p>
          <a:p>
            <a:pPr marL="0" indent="0">
              <a:buNone/>
            </a:pPr>
            <a:r>
              <a:rPr lang="nl-NL" dirty="0"/>
              <a:t>Wanneer in een land de macht in handen is van 1 persoon of een kleine groep mensen. De leider noemen we een dictator.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1954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Dictatuur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>
                <a:hlinkClick r:id="rId2"/>
              </a:rPr>
              <a:t>Dictatuur</a:t>
            </a:r>
            <a:r>
              <a:rPr lang="nl-NL" dirty="0"/>
              <a:t> (3 min)</a:t>
            </a:r>
          </a:p>
          <a:p>
            <a:r>
              <a:rPr lang="nl-NL" dirty="0"/>
              <a:t>Kenmerken van een dictatuur:</a:t>
            </a:r>
          </a:p>
          <a:p>
            <a:pPr lvl="1"/>
            <a:r>
              <a:rPr lang="nl-NL" dirty="0"/>
              <a:t>1 persoon/groep is de baas</a:t>
            </a:r>
          </a:p>
          <a:p>
            <a:pPr lvl="1"/>
            <a:r>
              <a:rPr lang="nl-NL" dirty="0"/>
              <a:t>Geen rechtsstaat</a:t>
            </a:r>
          </a:p>
          <a:p>
            <a:pPr lvl="1"/>
            <a:r>
              <a:rPr lang="nl-NL" dirty="0"/>
              <a:t>Geen grondrechten</a:t>
            </a:r>
          </a:p>
          <a:p>
            <a:pPr lvl="1"/>
            <a:r>
              <a:rPr lang="nl-NL" dirty="0"/>
              <a:t>Geen persvrijheid</a:t>
            </a:r>
          </a:p>
          <a:p>
            <a:pPr lvl="1"/>
            <a:r>
              <a:rPr lang="nl-NL" dirty="0"/>
              <a:t>Sterk leger</a:t>
            </a:r>
          </a:p>
          <a:p>
            <a:pPr lvl="1"/>
            <a:endParaRPr lang="nl-NL" dirty="0"/>
          </a:p>
          <a:p>
            <a:pPr marL="365760" lvl="1" indent="0">
              <a:buNone/>
            </a:pPr>
            <a:r>
              <a:rPr lang="nl-NL" dirty="0">
                <a:hlinkClick r:id="rId3"/>
              </a:rPr>
              <a:t>Extra uitleg</a:t>
            </a:r>
            <a:r>
              <a:rPr lang="nl-NL" dirty="0"/>
              <a:t> (3 min)</a:t>
            </a:r>
          </a:p>
          <a:p>
            <a:pPr>
              <a:buNone/>
            </a:pPr>
            <a:r>
              <a:rPr lang="nl-NL" dirty="0"/>
              <a:t> </a:t>
            </a:r>
          </a:p>
        </p:txBody>
      </p:sp>
      <p:pic>
        <p:nvPicPr>
          <p:cNvPr id="4" name="Picture 3" descr="northkorea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4869160"/>
            <a:ext cx="3741739" cy="1760984"/>
          </a:xfrm>
          <a:prstGeom prst="rect">
            <a:avLst/>
          </a:prstGeom>
        </p:spPr>
      </p:pic>
      <p:pic>
        <p:nvPicPr>
          <p:cNvPr id="5" name="Picture 4" descr="ass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3068960"/>
            <a:ext cx="28575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FA7A67-4E23-44A7-AB76-91D5D26BC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Oefenen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0AC72E-AF91-4F1D-B3C7-3E51EF14F2C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In de les het leerdoel oefenen met:</a:t>
            </a:r>
          </a:p>
          <a:p>
            <a:r>
              <a:rPr lang="nl-NL" dirty="0"/>
              <a:t>H2, Vraag 8 t/m 11, 18, 19, 20, 21.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Samenwerken mag, als het zachtjes gebeurd.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Klaar met de bovenstaande vragen? Maak de rest van H2. </a:t>
            </a:r>
            <a:br>
              <a:rPr lang="nl-NL" dirty="0"/>
            </a:br>
            <a:r>
              <a:rPr lang="nl-NL" dirty="0"/>
              <a:t>Klaar met H2? Steek je vinger op! Dan kom ik langs.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1040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221414-1695-48E8-963D-96DF17024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Afsluiting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4D03A8-9260-4D2E-A6F7-88FA6ADCB74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Leerdoelen: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Je moet de kenmerken van de parlementaire democratie herkennen en benoemen.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Je moet de verschillen tussen een democratische rechtsstaat en een dictatoriaal politiek systeem kunnen benoemen.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71836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4ABAF9-65A6-4EDF-82CE-A520303F8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876E81-499E-4E3A-874B-5E7BFAC2FAF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Welkom</a:t>
            </a:r>
          </a:p>
          <a:p>
            <a:r>
              <a:rPr lang="nl-NL" dirty="0"/>
              <a:t>Huiswerk gelukt? Antwoorden ook op SOM.</a:t>
            </a:r>
          </a:p>
          <a:p>
            <a:r>
              <a:rPr lang="nl-NL" dirty="0"/>
              <a:t>Hoe leer je?</a:t>
            </a:r>
          </a:p>
          <a:p>
            <a:r>
              <a:rPr lang="nl-NL" dirty="0"/>
              <a:t>Leerdoel van vandaag</a:t>
            </a:r>
          </a:p>
          <a:p>
            <a:r>
              <a:rPr lang="nl-NL" dirty="0"/>
              <a:t>Uitleg H3</a:t>
            </a:r>
          </a:p>
          <a:p>
            <a:r>
              <a:rPr lang="nl-NL" dirty="0"/>
              <a:t>Oefenen met de nieuwe lesstof</a:t>
            </a:r>
          </a:p>
          <a:p>
            <a:r>
              <a:rPr lang="nl-NL" dirty="0"/>
              <a:t>Afsluiting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58789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leer je?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 fontScale="85000" lnSpcReduction="20000"/>
          </a:bodyPr>
          <a:lstStyle/>
          <a:p>
            <a:r>
              <a:rPr lang="nl-NL" dirty="0"/>
              <a:t>Op 5 verschillende manieren met nieuwe lesstof aan de slag gaan:</a:t>
            </a:r>
          </a:p>
          <a:p>
            <a:pPr lvl="1"/>
            <a:r>
              <a:rPr lang="nl-NL" dirty="0"/>
              <a:t>Grondig lezen</a:t>
            </a:r>
          </a:p>
          <a:p>
            <a:pPr lvl="1"/>
            <a:r>
              <a:rPr lang="nl-NL" dirty="0"/>
              <a:t>Opdrachten werkboek maken en </a:t>
            </a:r>
            <a:r>
              <a:rPr lang="nl-NL" u="sng" dirty="0"/>
              <a:t>nakijken</a:t>
            </a:r>
            <a:r>
              <a:rPr lang="nl-NL" dirty="0"/>
              <a:t> (Antwoorden op SOM) Zet een krul of kruis, ik wil zien dat je hebt nagekeken.</a:t>
            </a:r>
          </a:p>
          <a:p>
            <a:pPr lvl="1"/>
            <a:r>
              <a:rPr lang="nl-NL" dirty="0"/>
              <a:t>Samenvatting en begrippenlijst maken</a:t>
            </a:r>
          </a:p>
          <a:p>
            <a:pPr lvl="1"/>
            <a:r>
              <a:rPr lang="nl-NL" dirty="0"/>
              <a:t>Elkaar/jezelf overhoren</a:t>
            </a:r>
          </a:p>
          <a:p>
            <a:pPr lvl="1"/>
            <a:r>
              <a:rPr lang="nl-NL" dirty="0"/>
              <a:t>Oefentoets maken via de app </a:t>
            </a:r>
            <a:r>
              <a:rPr lang="nl-NL" dirty="0" err="1"/>
              <a:t>Essener</a:t>
            </a:r>
            <a:r>
              <a:rPr lang="nl-NL" dirty="0"/>
              <a:t> KGT</a:t>
            </a:r>
          </a:p>
          <a:p>
            <a:pPr lvl="1"/>
            <a:r>
              <a:rPr lang="nl-NL" dirty="0"/>
              <a:t>Filmpjes met uitleg kijken</a:t>
            </a:r>
          </a:p>
          <a:p>
            <a:pPr lvl="1"/>
            <a:r>
              <a:rPr lang="nl-NL" dirty="0" err="1"/>
              <a:t>Mindmap</a:t>
            </a:r>
            <a:endParaRPr lang="nl-NL" dirty="0"/>
          </a:p>
          <a:p>
            <a:pPr lvl="1"/>
            <a:r>
              <a:rPr lang="nl-NL" dirty="0"/>
              <a:t>...</a:t>
            </a:r>
          </a:p>
          <a:p>
            <a:pPr lvl="1" algn="ctr"/>
            <a:endParaRPr lang="nl-NL" b="1" i="1" dirty="0"/>
          </a:p>
          <a:p>
            <a:pPr marL="365760" lvl="1" indent="0" algn="ctr">
              <a:buNone/>
            </a:pPr>
            <a:r>
              <a:rPr lang="nl-NL" b="1" i="1" dirty="0"/>
              <a:t>Niets doen is geen optie, dus wat dan wel!</a:t>
            </a:r>
          </a:p>
          <a:p>
            <a:pPr lvl="1"/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95EC37-82E7-4BF7-8BBB-5BFDFC4FE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5FA956-35B2-48A5-BD62-F6D4A24EB00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i="1" dirty="0"/>
              <a:t>Politieke stromingen en partijen kunnen herkennen.</a:t>
            </a:r>
          </a:p>
          <a:p>
            <a:pPr marL="0" indent="0">
              <a:buNone/>
            </a:pPr>
            <a:endParaRPr lang="nl-NL" i="1" dirty="0"/>
          </a:p>
          <a:p>
            <a:r>
              <a:rPr lang="nl-NL" i="1" dirty="0"/>
              <a:t>De uitgangspunten van politieke stromingen en partijen kunnen herkennen en benoemen.</a:t>
            </a:r>
          </a:p>
        </p:txBody>
      </p:sp>
    </p:spTree>
    <p:extLst>
      <p:ext uri="{BB962C8B-B14F-4D97-AF65-F5344CB8AC3E}">
        <p14:creationId xmlns:p14="http://schemas.microsoft.com/office/powerpoint/2010/main" val="42543126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H3 Politieke partijen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nl-NL" b="1" dirty="0"/>
              <a:t>Wanneer mag je stemmen?</a:t>
            </a:r>
          </a:p>
          <a:p>
            <a:r>
              <a:rPr lang="nl-NL" dirty="0"/>
              <a:t>Nederlandse nationaliteit</a:t>
            </a:r>
          </a:p>
          <a:p>
            <a:r>
              <a:rPr lang="nl-NL" dirty="0"/>
              <a:t>18 jaar en ouder</a:t>
            </a:r>
          </a:p>
          <a:p>
            <a:r>
              <a:rPr lang="nl-NL" dirty="0"/>
              <a:t>Mensen met een buitenlands paspoort die 5 jaar in NL wonen (alleen bij gemeenteraadsverkiezingen)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b="1" dirty="0"/>
              <a:t>Actief kiesrecht: </a:t>
            </a:r>
          </a:p>
          <a:p>
            <a:pPr>
              <a:buNone/>
            </a:pPr>
            <a:r>
              <a:rPr lang="nl-NL" dirty="0"/>
              <a:t>je mag stemmen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b="1" dirty="0"/>
              <a:t>Passief stemmen: </a:t>
            </a:r>
          </a:p>
          <a:p>
            <a:pPr>
              <a:buNone/>
            </a:pPr>
            <a:r>
              <a:rPr lang="nl-NL" dirty="0"/>
              <a:t>je mag gekozen worden (jezelf verkiesbaar stellen)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Politieke partijen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nl-NL" b="1" dirty="0">
                <a:solidFill>
                  <a:srgbClr val="FF0066"/>
                </a:solidFill>
              </a:rPr>
              <a:t>Politieke partijen</a:t>
            </a:r>
          </a:p>
          <a:p>
            <a:r>
              <a:rPr lang="nl-NL" dirty="0"/>
              <a:t>Een groep mensen met dezelfde ideeën over hoe een samenleving eruit moet zien en een land bestuurt zou moeten worden.</a:t>
            </a:r>
          </a:p>
          <a:p>
            <a:endParaRPr lang="nl-NL" dirty="0"/>
          </a:p>
          <a:p>
            <a:endParaRPr lang="nl-NL" dirty="0"/>
          </a:p>
          <a:p>
            <a:pPr>
              <a:buNone/>
            </a:pPr>
            <a:endParaRPr lang="nl-NL" dirty="0"/>
          </a:p>
          <a:p>
            <a:pPr algn="ctr">
              <a:buNone/>
            </a:pPr>
            <a:r>
              <a:rPr lang="nl-NL" dirty="0"/>
              <a:t>Verkiezingsprogramma</a:t>
            </a:r>
          </a:p>
          <a:p>
            <a:pPr>
              <a:buNone/>
            </a:pPr>
            <a:endParaRPr lang="nl-NL" dirty="0"/>
          </a:p>
        </p:txBody>
      </p:sp>
      <p:sp>
        <p:nvSpPr>
          <p:cNvPr id="7" name="Down Arrow 6"/>
          <p:cNvSpPr/>
          <p:nvPr/>
        </p:nvSpPr>
        <p:spPr>
          <a:xfrm>
            <a:off x="4191000" y="4038600"/>
            <a:ext cx="914400" cy="876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9B8964-F119-4128-BCB2-F41F66D45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01967"/>
            <a:ext cx="8153400" cy="990600"/>
          </a:xfrm>
        </p:spPr>
        <p:txBody>
          <a:bodyPr/>
          <a:lstStyle/>
          <a:p>
            <a:r>
              <a:rPr lang="nl-NL" dirty="0"/>
              <a:t>Wie is juf Nadya?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A285B7-B1FA-4EC9-BD99-C01F7EC574A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Sinds 2000 op </a:t>
            </a:r>
            <a:r>
              <a:rPr lang="nl-NL" dirty="0" err="1"/>
              <a:t>Echnaton</a:t>
            </a:r>
            <a:endParaRPr lang="nl-NL" dirty="0"/>
          </a:p>
          <a:p>
            <a:r>
              <a:rPr lang="nl-NL" dirty="0"/>
              <a:t>Docente Maatschappijleer/Maatschappijkunde</a:t>
            </a:r>
          </a:p>
          <a:p>
            <a:r>
              <a:rPr lang="nl-NL" dirty="0"/>
              <a:t>Stedenwijk-Noord – Flevoschool</a:t>
            </a:r>
          </a:p>
          <a:p>
            <a:r>
              <a:rPr lang="nl-NL" dirty="0"/>
              <a:t>2020 Hannah Rania</a:t>
            </a:r>
          </a:p>
          <a:p>
            <a:r>
              <a:rPr lang="nl-NL" dirty="0" err="1"/>
              <a:t>Oosterwold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14364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 rol van politieke partijen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Standpunten naar voren brengen</a:t>
            </a:r>
          </a:p>
          <a:p>
            <a:r>
              <a:rPr lang="nl-NL" dirty="0"/>
              <a:t>Vertegenwoordigen belangen van organisaties en groepen </a:t>
            </a:r>
          </a:p>
          <a:p>
            <a:r>
              <a:rPr lang="nl-NL" dirty="0"/>
              <a:t>Leveren mensen voor politieke functies</a:t>
            </a:r>
          </a:p>
          <a:p>
            <a:r>
              <a:rPr lang="nl-NL" dirty="0"/>
              <a:t>Beïnvloeden van politici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>
                <a:hlinkClick r:id="rId2"/>
              </a:rPr>
              <a:t>Instructie Politieke partijen en stromingen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 descr="Afbeelding met tekst, kaart&#10;&#10;Automatisch gegenereerde beschrijving">
            <a:extLst>
              <a:ext uri="{FF2B5EF4-FFF2-40B4-BE49-F238E27FC236}">
                <a16:creationId xmlns:a16="http://schemas.microsoft.com/office/drawing/2014/main" id="{8A15514E-FC00-4615-A617-92365087A17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0"/>
            <a:ext cx="7772399" cy="7021068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67612855"/>
              </p:ext>
            </p:extLst>
          </p:nvPr>
        </p:nvGraphicFramePr>
        <p:xfrm>
          <a:off x="650875" y="304800"/>
          <a:ext cx="7940676" cy="629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6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6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r>
                        <a:rPr lang="nl-NL" sz="3600"/>
                        <a:t>Links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/>
                        <a:t>Midden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/>
                        <a:t>Rechts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2675">
                <a:tc>
                  <a:txBody>
                    <a:bodyPr/>
                    <a:lstStyle/>
                    <a:p>
                      <a:r>
                        <a:rPr lang="nl-NL" sz="2200" dirty="0"/>
                        <a:t>De</a:t>
                      </a:r>
                      <a:r>
                        <a:rPr lang="nl-NL" sz="2200" baseline="0" dirty="0"/>
                        <a:t> overheid zorgt voor de zwakkeren</a:t>
                      </a:r>
                    </a:p>
                    <a:p>
                      <a:endParaRPr lang="nl-NL" sz="2200" baseline="0" dirty="0"/>
                    </a:p>
                    <a:p>
                      <a:endParaRPr lang="nl-NL" sz="2200" baseline="0" dirty="0"/>
                    </a:p>
                    <a:p>
                      <a:endParaRPr lang="nl-NL" sz="2200" baseline="0" dirty="0"/>
                    </a:p>
                    <a:p>
                      <a:r>
                        <a:rPr lang="nl-NL" sz="2200" baseline="0" dirty="0"/>
                        <a:t>Een </a:t>
                      </a:r>
                      <a:r>
                        <a:rPr lang="nl-NL" sz="2200" b="1" baseline="0" dirty="0"/>
                        <a:t>actieve overheid</a:t>
                      </a:r>
                    </a:p>
                    <a:p>
                      <a:endParaRPr lang="nl-NL" sz="2200" baseline="0" dirty="0"/>
                    </a:p>
                    <a:p>
                      <a:endParaRPr lang="nl-NL" sz="2200" baseline="0" dirty="0"/>
                    </a:p>
                    <a:p>
                      <a:endParaRPr lang="nl-NL" sz="2200" baseline="0" dirty="0"/>
                    </a:p>
                    <a:p>
                      <a:endParaRPr lang="nl-NL" sz="2200" baseline="0" dirty="0"/>
                    </a:p>
                    <a:p>
                      <a:endParaRPr lang="nl-NL" sz="2200" baseline="0" dirty="0"/>
                    </a:p>
                    <a:p>
                      <a:endParaRPr lang="nl-NL" sz="2200" baseline="0" dirty="0"/>
                    </a:p>
                    <a:p>
                      <a:endParaRPr lang="nl-NL" sz="2200" baseline="0" dirty="0"/>
                    </a:p>
                    <a:p>
                      <a:r>
                        <a:rPr lang="nl-NL" sz="2200" baseline="0" dirty="0"/>
                        <a:t>SP-GL-PvdD-PvdA</a:t>
                      </a:r>
                      <a:endParaRPr lang="nl-NL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200" dirty="0"/>
                        <a:t>Mensen</a:t>
                      </a:r>
                      <a:r>
                        <a:rPr lang="nl-NL" sz="2200" baseline="0" dirty="0"/>
                        <a:t> zorgen voor elkaar (naastenliefde)</a:t>
                      </a:r>
                    </a:p>
                    <a:p>
                      <a:endParaRPr lang="nl-NL" sz="2200" baseline="0" dirty="0"/>
                    </a:p>
                    <a:p>
                      <a:endParaRPr lang="nl-NL" sz="2200" baseline="0" dirty="0"/>
                    </a:p>
                    <a:p>
                      <a:r>
                        <a:rPr lang="nl-NL" sz="2200" baseline="0" dirty="0"/>
                        <a:t>De overheid steunt de </a:t>
                      </a:r>
                      <a:r>
                        <a:rPr lang="nl-NL" sz="2200" b="1" baseline="0" dirty="0"/>
                        <a:t>hulp aan zwakkeren </a:t>
                      </a:r>
                      <a:r>
                        <a:rPr lang="nl-NL" sz="2200" baseline="0" dirty="0"/>
                        <a:t>waar dat nodig is.</a:t>
                      </a:r>
                    </a:p>
                    <a:p>
                      <a:endParaRPr lang="nl-NL" sz="2200" baseline="0" dirty="0"/>
                    </a:p>
                    <a:p>
                      <a:endParaRPr lang="nl-NL" sz="2200" baseline="0" dirty="0"/>
                    </a:p>
                    <a:p>
                      <a:endParaRPr lang="nl-NL" sz="2200" baseline="0" dirty="0"/>
                    </a:p>
                    <a:p>
                      <a:endParaRPr lang="nl-NL" sz="2200" baseline="0" dirty="0"/>
                    </a:p>
                    <a:p>
                      <a:endParaRPr lang="nl-NL" sz="2200" baseline="0" dirty="0"/>
                    </a:p>
                    <a:p>
                      <a:r>
                        <a:rPr lang="nl-NL" sz="2200" dirty="0"/>
                        <a:t>D’66-50plus-CDA-CU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200" dirty="0"/>
                        <a:t>Mensen nemen hun eigen verantwoordelijkheid</a:t>
                      </a:r>
                    </a:p>
                    <a:p>
                      <a:endParaRPr lang="nl-NL" sz="2200" dirty="0"/>
                    </a:p>
                    <a:p>
                      <a:endParaRPr lang="nl-NL" sz="2200" dirty="0"/>
                    </a:p>
                    <a:p>
                      <a:r>
                        <a:rPr lang="nl-NL" sz="2200" b="1" dirty="0"/>
                        <a:t>De overheid is passief </a:t>
                      </a:r>
                      <a:r>
                        <a:rPr lang="nl-NL" sz="2200" dirty="0"/>
                        <a:t>bij het steunen van zwakkeren, alleen in geval</a:t>
                      </a:r>
                      <a:r>
                        <a:rPr lang="nl-NL" sz="2200" baseline="0" dirty="0"/>
                        <a:t> van nood en vooral zorg voor veiligheid</a:t>
                      </a:r>
                    </a:p>
                    <a:p>
                      <a:endParaRPr lang="nl-NL" sz="2200" baseline="0" dirty="0"/>
                    </a:p>
                    <a:p>
                      <a:r>
                        <a:rPr lang="nl-NL" sz="2200" baseline="0" dirty="0"/>
                        <a:t>VVD-SGP-PVV</a:t>
                      </a:r>
                    </a:p>
                    <a:p>
                      <a:endParaRPr lang="nl-NL" sz="2200" baseline="0" dirty="0"/>
                    </a:p>
                    <a:p>
                      <a:endParaRPr lang="nl-NL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A0E103-AF0B-432B-9398-4D0FC69B6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Oefenen met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4E205B-092A-4A73-AC5D-CD8620C00FD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Alle vragen van H3, behalve 2 en 4</a:t>
            </a:r>
          </a:p>
        </p:txBody>
      </p:sp>
    </p:spTree>
    <p:extLst>
      <p:ext uri="{BB962C8B-B14F-4D97-AF65-F5344CB8AC3E}">
        <p14:creationId xmlns:p14="http://schemas.microsoft.com/office/powerpoint/2010/main" val="11073680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BADCA0-E236-41F2-97D4-07E4F67A7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Opdracht</a:t>
            </a:r>
            <a:r>
              <a:rPr lang="en-US" dirty="0"/>
              <a:t>		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FA1F51-DA08-4B50-92F9-CA325419195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u="sng" dirty="0" err="1"/>
              <a:t>Maak</a:t>
            </a:r>
            <a:r>
              <a:rPr lang="en-US" b="1" u="sng" dirty="0"/>
              <a:t> de </a:t>
            </a:r>
            <a:r>
              <a:rPr lang="en-US" b="1" u="sng" dirty="0" err="1"/>
              <a:t>volgende</a:t>
            </a:r>
            <a:r>
              <a:rPr lang="en-US" b="1" u="sng" dirty="0"/>
              <a:t> duo’s:</a:t>
            </a:r>
          </a:p>
          <a:p>
            <a:pPr marL="0" indent="0">
              <a:buNone/>
            </a:pPr>
            <a:r>
              <a:rPr lang="en-US" dirty="0"/>
              <a:t>Gwen + Noa + </a:t>
            </a:r>
            <a:r>
              <a:rPr lang="en-US" dirty="0" err="1"/>
              <a:t>Madelief</a:t>
            </a:r>
            <a:r>
              <a:rPr lang="nl-NL" dirty="0"/>
              <a:t>- </a:t>
            </a:r>
            <a:r>
              <a:rPr lang="nl-NL" dirty="0" err="1"/>
              <a:t>Sociaal-democratie</a:t>
            </a:r>
            <a:endParaRPr lang="nl-NL" dirty="0"/>
          </a:p>
          <a:p>
            <a:pPr marL="0" indent="0">
              <a:buNone/>
            </a:pPr>
            <a:r>
              <a:rPr lang="en-US" dirty="0"/>
              <a:t>Sophie + Maxwell</a:t>
            </a:r>
            <a:r>
              <a:rPr lang="nl-NL" dirty="0"/>
              <a:t>  Liberalisme</a:t>
            </a:r>
          </a:p>
          <a:p>
            <a:pPr marL="0" indent="0">
              <a:buNone/>
            </a:pPr>
            <a:r>
              <a:rPr lang="en-US" dirty="0"/>
              <a:t>Ellen + </a:t>
            </a:r>
            <a:r>
              <a:rPr lang="en-US" dirty="0" err="1"/>
              <a:t>Sterre</a:t>
            </a:r>
            <a:r>
              <a:rPr lang="nl-NL" dirty="0"/>
              <a:t> </a:t>
            </a:r>
            <a:r>
              <a:rPr lang="nl-NL" dirty="0" err="1"/>
              <a:t>Sociaal-democraten</a:t>
            </a:r>
            <a:endParaRPr lang="nl-NL" dirty="0"/>
          </a:p>
          <a:p>
            <a:pPr marL="0" indent="0">
              <a:buNone/>
            </a:pPr>
            <a:r>
              <a:rPr lang="nl-NL" dirty="0" err="1"/>
              <a:t>Feraas</a:t>
            </a:r>
            <a:r>
              <a:rPr lang="nl-NL" dirty="0"/>
              <a:t> + Jonathan Populisme</a:t>
            </a:r>
          </a:p>
          <a:p>
            <a:pPr marL="0" indent="0">
              <a:buNone/>
            </a:pPr>
            <a:r>
              <a:rPr lang="en-US" dirty="0" err="1"/>
              <a:t>Riqwensio</a:t>
            </a:r>
            <a:r>
              <a:rPr lang="en-US" dirty="0"/>
              <a:t> + Jeffrey </a:t>
            </a:r>
            <a:r>
              <a:rPr lang="en-US" dirty="0" err="1"/>
              <a:t>Ecologische</a:t>
            </a:r>
            <a:r>
              <a:rPr lang="en-US" dirty="0"/>
              <a:t> </a:t>
            </a:r>
            <a:r>
              <a:rPr lang="en-US" dirty="0" err="1"/>
              <a:t>stroming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Daniel + Tess + </a:t>
            </a:r>
            <a:r>
              <a:rPr lang="en-US" dirty="0" err="1"/>
              <a:t>Chay</a:t>
            </a:r>
            <a:r>
              <a:rPr lang="en-US" dirty="0"/>
              <a:t> </a:t>
            </a:r>
            <a:r>
              <a:rPr lang="en-US" dirty="0" err="1"/>
              <a:t>Rechts-extremisme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15 min </a:t>
            </a:r>
            <a:r>
              <a:rPr lang="en-US" dirty="0" err="1"/>
              <a:t>kenmerken</a:t>
            </a:r>
            <a:r>
              <a:rPr lang="en-US" dirty="0"/>
              <a:t> </a:t>
            </a:r>
            <a:r>
              <a:rPr lang="en-US" dirty="0" err="1"/>
              <a:t>politieke</a:t>
            </a:r>
            <a:r>
              <a:rPr lang="en-US" dirty="0"/>
              <a:t> </a:t>
            </a:r>
            <a:r>
              <a:rPr lang="en-US" dirty="0" err="1"/>
              <a:t>stroming</a:t>
            </a:r>
            <a:r>
              <a:rPr lang="en-US" dirty="0"/>
              <a:t> in </a:t>
            </a:r>
            <a:r>
              <a:rPr lang="en-US" dirty="0" err="1"/>
              <a:t>kaart</a:t>
            </a:r>
            <a:r>
              <a:rPr lang="en-US" dirty="0"/>
              <a:t> </a:t>
            </a:r>
            <a:r>
              <a:rPr lang="en-US" dirty="0" err="1"/>
              <a:t>brengen</a:t>
            </a:r>
            <a:r>
              <a:rPr lang="en-US" dirty="0"/>
              <a:t> op flap</a:t>
            </a:r>
          </a:p>
          <a:p>
            <a:r>
              <a:rPr lang="en-US" dirty="0"/>
              <a:t>10 min </a:t>
            </a:r>
            <a:r>
              <a:rPr lang="en-US" dirty="0" err="1"/>
              <a:t>presentatie</a:t>
            </a:r>
            <a:r>
              <a:rPr lang="en-US" dirty="0"/>
              <a:t> </a:t>
            </a:r>
            <a:r>
              <a:rPr lang="en-US" dirty="0" err="1"/>
              <a:t>voorbereiden</a:t>
            </a:r>
            <a:endParaRPr lang="en-US" dirty="0"/>
          </a:p>
          <a:p>
            <a:r>
              <a:rPr lang="en-US" dirty="0"/>
              <a:t>20 </a:t>
            </a:r>
            <a:r>
              <a:rPr lang="en-US" dirty="0" err="1"/>
              <a:t>presenteren</a:t>
            </a:r>
            <a:r>
              <a:rPr lang="en-US" dirty="0"/>
              <a:t> </a:t>
            </a:r>
            <a:r>
              <a:rPr lang="en-US" dirty="0" err="1"/>
              <a:t>politieke</a:t>
            </a:r>
            <a:r>
              <a:rPr lang="en-US" dirty="0"/>
              <a:t> </a:t>
            </a:r>
            <a:r>
              <a:rPr lang="en-US" dirty="0" err="1"/>
              <a:t>stroming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Let op: </a:t>
            </a:r>
            <a:r>
              <a:rPr lang="en-US" dirty="0" err="1"/>
              <a:t>Gebruik</a:t>
            </a:r>
            <a:r>
              <a:rPr lang="en-US" dirty="0"/>
              <a:t> </a:t>
            </a:r>
            <a:r>
              <a:rPr lang="en-US" dirty="0" err="1"/>
              <a:t>je</a:t>
            </a:r>
            <a:r>
              <a:rPr lang="en-US" dirty="0"/>
              <a:t> flap </a:t>
            </a:r>
            <a:r>
              <a:rPr lang="en-US" dirty="0" err="1"/>
              <a:t>helemaal</a:t>
            </a:r>
            <a:r>
              <a:rPr lang="en-US" dirty="0"/>
              <a:t>, </a:t>
            </a:r>
            <a:r>
              <a:rPr lang="en-US" dirty="0" err="1"/>
              <a:t>zorg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het </a:t>
            </a:r>
            <a:r>
              <a:rPr lang="en-US" dirty="0" err="1"/>
              <a:t>leesbaar</a:t>
            </a:r>
            <a:r>
              <a:rPr lang="en-US" dirty="0"/>
              <a:t> is, </a:t>
            </a:r>
            <a:r>
              <a:rPr lang="en-US" dirty="0" err="1"/>
              <a:t>gebruik</a:t>
            </a:r>
            <a:r>
              <a:rPr lang="en-US" dirty="0"/>
              <a:t> </a:t>
            </a:r>
            <a:r>
              <a:rPr lang="en-US" dirty="0" err="1"/>
              <a:t>indien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 </a:t>
            </a:r>
            <a:r>
              <a:rPr lang="en-US" dirty="0" err="1"/>
              <a:t>kleine</a:t>
            </a:r>
            <a:r>
              <a:rPr lang="en-US" dirty="0"/>
              <a:t> </a:t>
            </a:r>
            <a:r>
              <a:rPr lang="en-US" dirty="0" err="1"/>
              <a:t>tekeningen</a:t>
            </a:r>
            <a:r>
              <a:rPr lang="en-US" dirty="0"/>
              <a:t>. </a:t>
            </a:r>
            <a:r>
              <a:rPr lang="en-US" dirty="0" err="1"/>
              <a:t>Je</a:t>
            </a:r>
            <a:r>
              <a:rPr lang="en-US" dirty="0"/>
              <a:t> flap is </a:t>
            </a:r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Powerpoint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6814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nl-NL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5637573"/>
              </p:ext>
            </p:extLst>
          </p:nvPr>
        </p:nvGraphicFramePr>
        <p:xfrm>
          <a:off x="708024" y="213361"/>
          <a:ext cx="8188326" cy="6723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0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9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67164">
                <a:tc>
                  <a:txBody>
                    <a:bodyPr/>
                    <a:lstStyle/>
                    <a:p>
                      <a:r>
                        <a:rPr lang="nl-NL" sz="3600"/>
                        <a:t>Sociaal-democratie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/>
                        <a:t>Christen-democratie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/>
                        <a:t>Liberalisme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3626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nl-NL" sz="2200"/>
                        <a:t>Gelijkheid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nl-NL" sz="2200"/>
                        <a:t>Gelijkwaardigheid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nl-NL" sz="2200"/>
                        <a:t>Gelijke kansen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nl-NL" sz="220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nl-NL" sz="2200"/>
                        <a:t>Internationale</a:t>
                      </a:r>
                      <a:r>
                        <a:rPr lang="nl-NL" sz="2200" baseline="0"/>
                        <a:t> solidariteit: ontwikkelingshulp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nl-NL" sz="2200" baseline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nl-NL" sz="2200" baseline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nl-NL" sz="2200" baseline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nl-NL" sz="2200" baseline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nl-NL" sz="2200" baseline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nl-NL" sz="2200" baseline="0"/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nl-NL" sz="2200" baseline="0"/>
                        <a:t>GL-SP-PvdA</a:t>
                      </a:r>
                      <a:endParaRPr lang="nl-NL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nl-NL" sz="2200" baseline="0" dirty="0"/>
                        <a:t>Verantwoordelijke samenleving (naastenliefde)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nl-NL" sz="2200" baseline="0" dirty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nl-NL" sz="2200" baseline="0" dirty="0"/>
                        <a:t>Harmonie in samenwerking tussen overheid, burgers en organisaties.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nl-NL" sz="2200" baseline="0" dirty="0"/>
                        <a:t>Rentmeesterschap (milieu)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nl-NL" sz="2200" baseline="0" dirty="0"/>
                        <a:t>Bijbel is uitgangspunt</a:t>
                      </a:r>
                    </a:p>
                    <a:p>
                      <a:endParaRPr lang="nl-NL" sz="2200" baseline="0" dirty="0"/>
                    </a:p>
                    <a:p>
                      <a:endParaRPr lang="nl-NL" sz="2200" baseline="0" dirty="0"/>
                    </a:p>
                    <a:p>
                      <a:r>
                        <a:rPr lang="nl-NL" sz="2200" dirty="0"/>
                        <a:t>CDA-CU-SGP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nl-NL" sz="2200" dirty="0"/>
                        <a:t>Vrijheid (economisch</a:t>
                      </a:r>
                      <a:r>
                        <a:rPr lang="nl-NL" sz="2200" baseline="0" dirty="0"/>
                        <a:t> en persoonlijk)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nl-NL" sz="2200" baseline="0" dirty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nl-NL" sz="2200" dirty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nl-NL" sz="2200" baseline="0" dirty="0"/>
                        <a:t>Eigen verantwoordelijkheid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nl-NL" sz="2200" baseline="0" dirty="0"/>
                        <a:t>Deregulering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nl-NL" sz="2200" baseline="0" dirty="0"/>
                        <a:t>Vrije markt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nl-NL" sz="2200" baseline="0" dirty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nl-NL" sz="2200" baseline="0" dirty="0" err="1"/>
                        <a:t>Sociaal-liberale</a:t>
                      </a:r>
                      <a:r>
                        <a:rPr lang="nl-NL" sz="2200" baseline="0" dirty="0"/>
                        <a:t> partij D’66: gekozen burgemeester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nl-NL" sz="2200" baseline="0" dirty="0"/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nl-NL" sz="2200" baseline="0" dirty="0"/>
                        <a:t>VVD</a:t>
                      </a:r>
                    </a:p>
                    <a:p>
                      <a:endParaRPr lang="nl-NL" sz="2200" baseline="0" dirty="0"/>
                    </a:p>
                    <a:p>
                      <a:endParaRPr lang="nl-NL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6796859"/>
              </p:ext>
            </p:extLst>
          </p:nvPr>
        </p:nvGraphicFramePr>
        <p:xfrm>
          <a:off x="650875" y="304800"/>
          <a:ext cx="7940676" cy="5764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6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6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6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4450">
                <a:tc>
                  <a:txBody>
                    <a:bodyPr/>
                    <a:lstStyle/>
                    <a:p>
                      <a:r>
                        <a:rPr lang="nl-NL" sz="3600"/>
                        <a:t>Ecologische stroming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/>
                        <a:t>Populisme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600"/>
                        <a:t>Rechts-extremisme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334">
                <a:tc>
                  <a:txBody>
                    <a:bodyPr/>
                    <a:lstStyle/>
                    <a:p>
                      <a:r>
                        <a:rPr lang="nl-NL" sz="2200"/>
                        <a:t>Natuur en</a:t>
                      </a:r>
                      <a:r>
                        <a:rPr lang="nl-NL" sz="2200" baseline="0"/>
                        <a:t> milieu</a:t>
                      </a:r>
                    </a:p>
                    <a:p>
                      <a:endParaRPr lang="nl-NL" sz="2200" baseline="0"/>
                    </a:p>
                    <a:p>
                      <a:endParaRPr lang="nl-NL" sz="2200"/>
                    </a:p>
                    <a:p>
                      <a:endParaRPr lang="nl-NL" sz="2200"/>
                    </a:p>
                    <a:p>
                      <a:endParaRPr lang="nl-NL" sz="2200"/>
                    </a:p>
                    <a:p>
                      <a:endParaRPr lang="nl-NL" sz="2200"/>
                    </a:p>
                    <a:p>
                      <a:endParaRPr lang="nl-NL" sz="2200"/>
                    </a:p>
                    <a:p>
                      <a:endParaRPr lang="nl-NL" sz="2200"/>
                    </a:p>
                    <a:p>
                      <a:endParaRPr lang="nl-NL" sz="2200"/>
                    </a:p>
                    <a:p>
                      <a:endParaRPr lang="nl-NL" sz="2200"/>
                    </a:p>
                    <a:p>
                      <a:endParaRPr lang="nl-NL" sz="2200"/>
                    </a:p>
                    <a:p>
                      <a:r>
                        <a:rPr lang="nl-NL" sz="2200"/>
                        <a:t>GL-PvdD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200" dirty="0"/>
                        <a:t>De wil van het volk</a:t>
                      </a:r>
                    </a:p>
                    <a:p>
                      <a:endParaRPr lang="nl-NL" sz="2200" dirty="0"/>
                    </a:p>
                    <a:p>
                      <a:endParaRPr lang="nl-NL" sz="2200" dirty="0"/>
                    </a:p>
                    <a:p>
                      <a:r>
                        <a:rPr lang="nl-NL" sz="2200" dirty="0"/>
                        <a:t>Nationalistische</a:t>
                      </a:r>
                      <a:r>
                        <a:rPr lang="nl-NL" sz="2200" baseline="0" dirty="0"/>
                        <a:t> standpunten</a:t>
                      </a:r>
                    </a:p>
                    <a:p>
                      <a:endParaRPr lang="nl-NL" sz="2200" baseline="0" dirty="0"/>
                    </a:p>
                    <a:p>
                      <a:endParaRPr lang="nl-NL" sz="2200" baseline="0" dirty="0"/>
                    </a:p>
                    <a:p>
                      <a:endParaRPr lang="nl-NL" sz="2200" baseline="0" dirty="0"/>
                    </a:p>
                    <a:p>
                      <a:endParaRPr lang="nl-NL" sz="2200" baseline="0" dirty="0"/>
                    </a:p>
                    <a:p>
                      <a:endParaRPr lang="nl-NL" sz="2200" baseline="0" dirty="0"/>
                    </a:p>
                    <a:p>
                      <a:endParaRPr lang="nl-NL" sz="2200" baseline="0" dirty="0"/>
                    </a:p>
                    <a:p>
                      <a:r>
                        <a:rPr lang="nl-NL" sz="2200" baseline="0" dirty="0"/>
                        <a:t>PVV/</a:t>
                      </a:r>
                      <a:r>
                        <a:rPr lang="nl-NL" sz="2200" baseline="0" dirty="0" err="1"/>
                        <a:t>FvD</a:t>
                      </a:r>
                      <a:endParaRPr lang="nl-NL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200" baseline="0" dirty="0"/>
                        <a:t>Ongelijkwaardigheid als uitgangspunt</a:t>
                      </a:r>
                    </a:p>
                    <a:p>
                      <a:endParaRPr lang="nl-NL" sz="2200" baseline="0" dirty="0"/>
                    </a:p>
                    <a:p>
                      <a:r>
                        <a:rPr lang="nl-NL" sz="2200" baseline="0" dirty="0"/>
                        <a:t>Superioriteit</a:t>
                      </a:r>
                    </a:p>
                    <a:p>
                      <a:endParaRPr lang="nl-NL" sz="2200" baseline="0" dirty="0"/>
                    </a:p>
                    <a:p>
                      <a:endParaRPr lang="nl-NL" sz="2200" baseline="0" dirty="0"/>
                    </a:p>
                    <a:p>
                      <a:endParaRPr lang="nl-NL" sz="2200" baseline="0" dirty="0"/>
                    </a:p>
                    <a:p>
                      <a:r>
                        <a:rPr lang="nl-NL" sz="2200" baseline="0" dirty="0"/>
                        <a:t>Racisme en discriminatie</a:t>
                      </a:r>
                    </a:p>
                    <a:p>
                      <a:endParaRPr lang="nl-NL" sz="2200" baseline="0" dirty="0"/>
                    </a:p>
                    <a:p>
                      <a:r>
                        <a:rPr lang="nl-NL" sz="2200" baseline="0" dirty="0"/>
                        <a:t>Momenteel niet</a:t>
                      </a:r>
                    </a:p>
                    <a:p>
                      <a:r>
                        <a:rPr lang="nl-NL" sz="2200" baseline="0" dirty="0"/>
                        <a:t>Vroeger CD</a:t>
                      </a:r>
                    </a:p>
                    <a:p>
                      <a:endParaRPr lang="nl-NL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Down Arrow 4"/>
          <p:cNvSpPr/>
          <p:nvPr/>
        </p:nvSpPr>
        <p:spPr>
          <a:xfrm>
            <a:off x="6419850" y="3333750"/>
            <a:ext cx="762000" cy="495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Oefenen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dirty="0"/>
              <a:t>Nu oefenen met nieuwe lesstof H4, begin met vraag 9 en maak daarna de rest.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De weektaak is…</a:t>
            </a:r>
          </a:p>
          <a:p>
            <a:endParaRPr lang="nl-NL" b="1" dirty="0"/>
          </a:p>
          <a:p>
            <a:r>
              <a:rPr lang="nl-NL" dirty="0"/>
              <a:t>Nakijken H1 en H2 (Nakijkboekjes -Antwoorden op SOM)</a:t>
            </a:r>
          </a:p>
          <a:p>
            <a:r>
              <a:rPr lang="nl-NL" dirty="0"/>
              <a:t>Maken H3 en H4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257CFE-908B-4538-AA48-78F131CC7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H5 </a:t>
            </a:r>
            <a:r>
              <a:rPr lang="en-US" dirty="0" err="1"/>
              <a:t>Kabinet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regering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6BB2B9-8136-489B-BB8D-B1393709FAB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Leerdoel</a:t>
            </a:r>
            <a:r>
              <a:rPr lang="en-US" dirty="0"/>
              <a:t>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Weten</a:t>
            </a:r>
            <a:r>
              <a:rPr lang="en-US" dirty="0"/>
              <a:t> hoe het </a:t>
            </a:r>
            <a:r>
              <a:rPr lang="en-US" dirty="0" err="1"/>
              <a:t>parlement</a:t>
            </a:r>
            <a:r>
              <a:rPr lang="en-US" dirty="0"/>
              <a:t>, het </a:t>
            </a:r>
            <a:r>
              <a:rPr lang="en-US" dirty="0" err="1"/>
              <a:t>kabinet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de </a:t>
            </a:r>
            <a:r>
              <a:rPr lang="en-US" dirty="0" err="1"/>
              <a:t>regering</a:t>
            </a:r>
            <a:r>
              <a:rPr lang="en-US" dirty="0"/>
              <a:t> tot stand </a:t>
            </a:r>
            <a:r>
              <a:rPr lang="en-US" dirty="0" err="1"/>
              <a:t>komt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84416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5B10B7-76E8-4FAD-BF58-AE021DE22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3E0210-EF16-4920-AEC1-76C24082317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Kabinet</a:t>
            </a:r>
            <a:r>
              <a:rPr lang="en-US" dirty="0"/>
              <a:t>: Ministers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staatssecretarissen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Regering</a:t>
            </a:r>
            <a:r>
              <a:rPr lang="en-US" dirty="0"/>
              <a:t>: Koning </a:t>
            </a:r>
            <a:r>
              <a:rPr lang="en-US" dirty="0" err="1"/>
              <a:t>en</a:t>
            </a:r>
            <a:r>
              <a:rPr lang="en-US" dirty="0"/>
              <a:t> ministers</a:t>
            </a:r>
          </a:p>
          <a:p>
            <a:endParaRPr lang="en-US" dirty="0"/>
          </a:p>
          <a:p>
            <a:r>
              <a:rPr lang="en-US" dirty="0" err="1"/>
              <a:t>Parlement</a:t>
            </a:r>
            <a:r>
              <a:rPr lang="en-US" dirty="0"/>
              <a:t>=1e </a:t>
            </a:r>
            <a:r>
              <a:rPr lang="en-US" dirty="0" err="1"/>
              <a:t>en</a:t>
            </a:r>
            <a:r>
              <a:rPr lang="en-US" dirty="0"/>
              <a:t> 2e Kamer=Staten-</a:t>
            </a:r>
            <a:r>
              <a:rPr lang="en-US" dirty="0" err="1"/>
              <a:t>Generaal</a:t>
            </a:r>
            <a:r>
              <a:rPr lang="en-US" dirty="0"/>
              <a:t>=</a:t>
            </a:r>
            <a:r>
              <a:rPr lang="en-US" dirty="0" err="1"/>
              <a:t>Volksvertegenwoordiging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2764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621901-D2EA-4E65-A6A0-59D75C42A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Maatschappijkunde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D7F8B8-3FBE-4A4C-ACDB-1B00AA3F9C4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16010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Sociale wetenschap</a:t>
            </a:r>
          </a:p>
          <a:p>
            <a:r>
              <a:rPr lang="nl-NL" dirty="0"/>
              <a:t>Analyseren van maatschappelijke problemen</a:t>
            </a:r>
          </a:p>
          <a:p>
            <a:r>
              <a:rPr lang="nl-NL" dirty="0"/>
              <a:t>Examen: </a:t>
            </a:r>
          </a:p>
          <a:p>
            <a:pPr>
              <a:buFontTx/>
              <a:buChar char="-"/>
            </a:pPr>
            <a:r>
              <a:rPr lang="nl-NL" dirty="0"/>
              <a:t>Politiek</a:t>
            </a:r>
          </a:p>
          <a:p>
            <a:pPr>
              <a:buFontTx/>
              <a:buChar char="-"/>
            </a:pPr>
            <a:r>
              <a:rPr lang="nl-NL" dirty="0"/>
              <a:t>Criminaliteit</a:t>
            </a:r>
          </a:p>
          <a:p>
            <a:pPr>
              <a:buFontTx/>
              <a:buChar char="-"/>
            </a:pPr>
            <a:r>
              <a:rPr lang="nl-NL" dirty="0"/>
              <a:t>Massamedia</a:t>
            </a:r>
          </a:p>
          <a:p>
            <a:pPr>
              <a:buFontTx/>
              <a:buChar char="-"/>
            </a:pPr>
            <a:r>
              <a:rPr lang="nl-NL" dirty="0"/>
              <a:t>Analyse Maatschappelijk Vraagstuk (AMV)</a:t>
            </a:r>
          </a:p>
          <a:p>
            <a:r>
              <a:rPr lang="nl-NL" dirty="0"/>
              <a:t>Hoge studiebelasting, namelijk 4 uur per week en gemiddeld een uur zelfstudie</a:t>
            </a:r>
          </a:p>
          <a:p>
            <a:r>
              <a:rPr lang="nl-NL" dirty="0"/>
              <a:t>Cijfer van vorig jaar, 1 punt eraf halen en dan heb je je diplomacijfer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49531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H5 Kabinet en regering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dirty="0" err="1">
                <a:hlinkClick r:id="rId2"/>
              </a:rPr>
              <a:t>Kabinetsformatie</a:t>
            </a:r>
            <a:r>
              <a:rPr lang="en-US" dirty="0"/>
              <a:t> (10 min)</a:t>
            </a:r>
            <a:endParaRPr lang="nl-NL" dirty="0"/>
          </a:p>
          <a:p>
            <a:pPr algn="ctr">
              <a:buNone/>
            </a:pPr>
            <a:r>
              <a:rPr lang="nl-NL" dirty="0"/>
              <a:t>Na de verkiezingen voor de 2</a:t>
            </a:r>
            <a:r>
              <a:rPr lang="nl-NL" baseline="30000" dirty="0"/>
              <a:t>e</a:t>
            </a:r>
            <a:r>
              <a:rPr lang="nl-NL" dirty="0"/>
              <a:t> Kamer (coalitie)</a:t>
            </a:r>
          </a:p>
          <a:p>
            <a:pPr algn="ctr">
              <a:buNone/>
            </a:pPr>
            <a:r>
              <a:rPr lang="nl-NL" dirty="0"/>
              <a:t>Uitslag</a:t>
            </a:r>
          </a:p>
          <a:p>
            <a:pPr algn="ctr">
              <a:buNone/>
            </a:pPr>
            <a:endParaRPr lang="nl-NL" dirty="0"/>
          </a:p>
          <a:p>
            <a:pPr algn="ctr">
              <a:buNone/>
            </a:pPr>
            <a:r>
              <a:rPr lang="nl-NL" dirty="0"/>
              <a:t>Onderzoek: informateur</a:t>
            </a:r>
          </a:p>
          <a:p>
            <a:pPr algn="ctr">
              <a:buNone/>
            </a:pPr>
            <a:endParaRPr lang="nl-NL" dirty="0"/>
          </a:p>
          <a:p>
            <a:pPr algn="ctr">
              <a:buNone/>
            </a:pPr>
            <a:r>
              <a:rPr lang="nl-NL" dirty="0"/>
              <a:t>Informatie: regeerakkoord</a:t>
            </a:r>
          </a:p>
          <a:p>
            <a:pPr algn="ctr">
              <a:buNone/>
            </a:pPr>
            <a:endParaRPr lang="nl-NL" dirty="0"/>
          </a:p>
          <a:p>
            <a:pPr algn="ctr">
              <a:buNone/>
            </a:pPr>
            <a:r>
              <a:rPr lang="nl-NL" dirty="0"/>
              <a:t>Formatie: formateur</a:t>
            </a:r>
          </a:p>
          <a:p>
            <a:pPr algn="ctr">
              <a:buNone/>
            </a:pPr>
            <a:endParaRPr lang="nl-NL" dirty="0"/>
          </a:p>
          <a:p>
            <a:pPr algn="ctr">
              <a:buNone/>
            </a:pPr>
            <a:r>
              <a:rPr lang="nl-NL" dirty="0"/>
              <a:t>Benoeming: beëdiging kabinet (Koning)</a:t>
            </a:r>
          </a:p>
          <a:p>
            <a:pPr algn="ctr">
              <a:buNone/>
            </a:pPr>
            <a:endParaRPr lang="nl-NL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  <p:sp>
        <p:nvSpPr>
          <p:cNvPr id="4" name="Down Arrow 3"/>
          <p:cNvSpPr/>
          <p:nvPr/>
        </p:nvSpPr>
        <p:spPr>
          <a:xfrm>
            <a:off x="4510031" y="2914962"/>
            <a:ext cx="224852" cy="254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Down Arrow 4"/>
          <p:cNvSpPr/>
          <p:nvPr/>
        </p:nvSpPr>
        <p:spPr>
          <a:xfrm>
            <a:off x="4510031" y="3652141"/>
            <a:ext cx="224852" cy="254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Down Arrow 5"/>
          <p:cNvSpPr/>
          <p:nvPr/>
        </p:nvSpPr>
        <p:spPr>
          <a:xfrm>
            <a:off x="4513888" y="4484557"/>
            <a:ext cx="224852" cy="254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Down Arrow 6"/>
          <p:cNvSpPr/>
          <p:nvPr/>
        </p:nvSpPr>
        <p:spPr>
          <a:xfrm>
            <a:off x="4518449" y="5189556"/>
            <a:ext cx="224852" cy="254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Content Placeholder 3" descr="zetelverdeling_5_april_2017_klein_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25675" y="-51850"/>
            <a:ext cx="5869210" cy="6909849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Oefenen (10 min)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Vraag 9, 10 en 15</a:t>
            </a:r>
          </a:p>
          <a:p>
            <a:r>
              <a:rPr lang="nl-NL" dirty="0"/>
              <a:t>Klaar met deze vragen? Dan ga je verder met de rest.</a:t>
            </a:r>
          </a:p>
          <a:p>
            <a:r>
              <a:rPr lang="nl-NL" dirty="0"/>
              <a:t>Na 10 min gaan we door met de uitleg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Taken van de regering (K + ministers)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Het land besturen</a:t>
            </a:r>
          </a:p>
          <a:p>
            <a:r>
              <a:rPr lang="nl-NL" dirty="0"/>
              <a:t>Bedenken van oplossingen voor maatschappelijke problemen </a:t>
            </a:r>
          </a:p>
          <a:p>
            <a:r>
              <a:rPr lang="nl-NL" dirty="0"/>
              <a:t>Dagelijkse problemen aanpakken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De regering – Kabinet Rutte III (april, 2017)</a:t>
            </a:r>
          </a:p>
        </p:txBody>
      </p:sp>
      <p:pic>
        <p:nvPicPr>
          <p:cNvPr id="11" name="Tijdelijke aanduiding voor inhoud 10" descr="Afbeelding met persoon, gebouw, buiten, staand&#10;&#10;Beschrijving is gegenereerd met zeer hoge betrouwbaarheid">
            <a:extLst>
              <a:ext uri="{FF2B5EF4-FFF2-40B4-BE49-F238E27FC236}">
                <a16:creationId xmlns:a16="http://schemas.microsoft.com/office/drawing/2014/main" id="{1EC94485-23B8-490C-B975-6171F8A2315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99" y="1321908"/>
            <a:ext cx="8868002" cy="5009317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500" dirty="0"/>
              <a:t>Kabinet: Ministers en staatssecretarissen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Elke minister heeft een eigen beleidsterrein bijv. Justitie of volksgezondheid</a:t>
            </a:r>
          </a:p>
          <a:p>
            <a:r>
              <a:rPr lang="nl-NL" dirty="0"/>
              <a:t>Staatssecretarissen: een hulpminister die verantwoordelijk is voor een van het beleidsterrein van de minister.</a:t>
            </a:r>
          </a:p>
          <a:p>
            <a:r>
              <a:rPr lang="nl-NL" dirty="0"/>
              <a:t>Taken van ministers:</a:t>
            </a:r>
          </a:p>
          <a:p>
            <a:pPr lvl="1"/>
            <a:r>
              <a:rPr lang="nl-NL" dirty="0"/>
              <a:t>Maken van wetsvoorstellen</a:t>
            </a:r>
          </a:p>
          <a:p>
            <a:pPr lvl="1"/>
            <a:r>
              <a:rPr lang="nl-NL" dirty="0"/>
              <a:t>Uitvoeren van aangenomen wetten</a:t>
            </a:r>
          </a:p>
          <a:p>
            <a:pPr lvl="1"/>
            <a:r>
              <a:rPr lang="nl-NL" dirty="0"/>
              <a:t>Opstellen rijksbegroting (jaarlijks) en aanbieden aan parlement (Prinsjesdag)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Content Placeholder 3" descr="eed-koning-willem-alexand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4835" y="475041"/>
            <a:ext cx="8494411" cy="5652970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Nederland als monarchie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Constitutionele monarchie</a:t>
            </a:r>
          </a:p>
          <a:p>
            <a:r>
              <a:rPr lang="nl-NL" dirty="0" err="1"/>
              <a:t>Ministriële</a:t>
            </a:r>
            <a:r>
              <a:rPr lang="nl-NL" dirty="0"/>
              <a:t> verantwoordelijkheid: </a:t>
            </a:r>
          </a:p>
          <a:p>
            <a:pPr marL="0" indent="0" algn="ctr">
              <a:buNone/>
            </a:pPr>
            <a:r>
              <a:rPr lang="nl-NL" b="1" dirty="0"/>
              <a:t>de Koning is onschendbaar, de ministers zijn verantwoordelijk</a:t>
            </a:r>
          </a:p>
          <a:p>
            <a:r>
              <a:rPr lang="nl-NL" u="sng" dirty="0"/>
              <a:t>Taken Koning:</a:t>
            </a:r>
          </a:p>
          <a:p>
            <a:pPr lvl="1"/>
            <a:r>
              <a:rPr lang="nl-NL" dirty="0"/>
              <a:t>Symbolische functie: benoemingen, handtekening onder wetten</a:t>
            </a:r>
          </a:p>
          <a:p>
            <a:pPr lvl="1"/>
            <a:r>
              <a:rPr lang="nl-NL" dirty="0"/>
              <a:t>Ceremoniële functie: Prinsjesdag</a:t>
            </a:r>
          </a:p>
          <a:p>
            <a:pPr lvl="1"/>
            <a:r>
              <a:rPr lang="nl-NL" dirty="0"/>
              <a:t>Representatieve functie: ons land vertegenwoordigen in het buitenland</a:t>
            </a:r>
          </a:p>
          <a:p>
            <a:pPr lvl="1"/>
            <a:r>
              <a:rPr lang="nl-NL" dirty="0"/>
              <a:t>Wekelijks overleg met de MP (minister-president)</a:t>
            </a:r>
          </a:p>
          <a:p>
            <a:pPr lvl="1">
              <a:buNone/>
            </a:pPr>
            <a:r>
              <a:rPr lang="nl-NL" dirty="0"/>
              <a:t> 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Maken (10 min)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Vraag 16, 17 en 18</a:t>
            </a:r>
          </a:p>
          <a:p>
            <a:r>
              <a:rPr lang="nl-NL" dirty="0"/>
              <a:t>Klaar met deze vragen? Dan ga je verder met de rest van H5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H</a:t>
            </a:r>
            <a:r>
              <a:rPr lang="nl-NL" dirty="0"/>
              <a:t>5 is huiswerk voor dinsdag aanstaande.</a:t>
            </a:r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en-US" i="1" dirty="0">
                <a:solidFill>
                  <a:srgbClr val="FF0066"/>
                </a:solidFill>
              </a:rPr>
              <a:t>Z</a:t>
            </a:r>
            <a:r>
              <a:rPr lang="nl-NL" i="1" dirty="0" err="1">
                <a:solidFill>
                  <a:srgbClr val="FF0066"/>
                </a:solidFill>
              </a:rPr>
              <a:t>org</a:t>
            </a:r>
            <a:r>
              <a:rPr lang="nl-NL" i="1" dirty="0">
                <a:solidFill>
                  <a:srgbClr val="FF0066"/>
                </a:solidFill>
              </a:rPr>
              <a:t> ervoor dat je volgende week H1 t/m H5 af hebt en hebt nagekeken!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Vandaag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 fontScale="92500" lnSpcReduction="20000"/>
          </a:bodyPr>
          <a:lstStyle/>
          <a:p>
            <a:r>
              <a:rPr lang="nl-NL"/>
              <a:t>Huiswerkcontrole</a:t>
            </a:r>
          </a:p>
          <a:p>
            <a:r>
              <a:rPr lang="nl-NL"/>
              <a:t>Laatste uitleg H6 </a:t>
            </a:r>
          </a:p>
          <a:p>
            <a:r>
              <a:rPr lang="nl-NL"/>
              <a:t>Zelfstandig werken aan H5 en H6 (Huiswerkcontrole)</a:t>
            </a:r>
            <a:br>
              <a:rPr lang="en-US"/>
            </a:br>
            <a:r>
              <a:rPr lang="nl-NL"/>
              <a:t>Klaar met al je maakwerk van H1 t/m 6, dan aan de slag met in deze volgorde:</a:t>
            </a:r>
          </a:p>
          <a:p>
            <a:pPr lvl="1"/>
            <a:r>
              <a:rPr lang="nl-NL"/>
              <a:t>Samenvattingen</a:t>
            </a:r>
          </a:p>
          <a:p>
            <a:pPr lvl="1"/>
            <a:r>
              <a:rPr lang="nl-NL"/>
              <a:t>Oefentoets (app Essener KGT)</a:t>
            </a:r>
          </a:p>
          <a:p>
            <a:pPr lvl="1"/>
            <a:r>
              <a:rPr lang="nl-NL"/>
              <a:t>Begrippenlijst</a:t>
            </a:r>
          </a:p>
          <a:p>
            <a:pPr>
              <a:buNone/>
            </a:pPr>
            <a:r>
              <a:rPr lang="nl-NL" u="sng"/>
              <a:t>Na de pauze</a:t>
            </a:r>
          </a:p>
          <a:p>
            <a:r>
              <a:rPr lang="nl-NL"/>
              <a:t>Uitleg Praktische opdracht</a:t>
            </a:r>
          </a:p>
          <a:p>
            <a:r>
              <a:rPr lang="nl-NL"/>
              <a:t>Zelfstandig werken H1 t/m 6 van Politiek</a:t>
            </a:r>
          </a:p>
          <a:p>
            <a:endParaRPr lang="nl-N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Werkwijze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b="1" dirty="0"/>
              <a:t>PTA </a:t>
            </a:r>
            <a:r>
              <a:rPr lang="nl-NL" dirty="0"/>
              <a:t>voor het jaaroverzicht</a:t>
            </a:r>
          </a:p>
          <a:p>
            <a:r>
              <a:rPr lang="nl-NL" dirty="0"/>
              <a:t>3 perioden: P5, 6 en 7 (laatste periode is niet </a:t>
            </a:r>
            <a:r>
              <a:rPr lang="nl-NL" dirty="0" err="1"/>
              <a:t>herkansbaar</a:t>
            </a:r>
            <a:r>
              <a:rPr lang="nl-NL" dirty="0"/>
              <a:t>)</a:t>
            </a:r>
          </a:p>
          <a:p>
            <a:r>
              <a:rPr lang="nl-NL" dirty="0"/>
              <a:t>Materiaal: 5 Katernen, Waarom je niet zomaar moet stemmen wat je ouders stemmen</a:t>
            </a:r>
            <a:r>
              <a:rPr lang="nl-NL"/>
              <a:t>, leerdoelen </a:t>
            </a:r>
            <a:r>
              <a:rPr lang="nl-NL" dirty="0"/>
              <a:t>+ een </a:t>
            </a:r>
            <a:r>
              <a:rPr lang="nl-NL" b="1" dirty="0"/>
              <a:t>schrift </a:t>
            </a:r>
            <a:r>
              <a:rPr lang="nl-NL" dirty="0"/>
              <a:t>voor notities en aantekeningen</a:t>
            </a:r>
          </a:p>
          <a:p>
            <a:r>
              <a:rPr lang="nl-NL" dirty="0"/>
              <a:t>3 lessen per week en 1 maatwerkuur. Weektaak is na het weekend af! Maatwerk is tijd voor individuele coaching en zelfstudie. Zie studiewijzer in SOM en op mijn website.</a:t>
            </a:r>
          </a:p>
          <a:p>
            <a:r>
              <a:rPr lang="nl-NL" dirty="0"/>
              <a:t>Actualiteit bijhouden, want komt in het Centraal Examen terug!</a:t>
            </a:r>
          </a:p>
          <a:p>
            <a:r>
              <a:rPr lang="nl-NL" dirty="0"/>
              <a:t>Maatschappijleer en Maatschappijkunde zijn twee verschillende vakken en staan apart op je diploma!</a:t>
            </a:r>
          </a:p>
          <a:p>
            <a:endParaRPr lang="nl-NL" dirty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F31E8-B331-4A6F-9DD1-C3361C04A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Leerdoel</a:t>
            </a:r>
            <a:r>
              <a:rPr lang="en-US" dirty="0"/>
              <a:t>	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299FEF-05A1-49EE-AD70-C9E0ACD051E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Je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weten</a:t>
            </a:r>
            <a:r>
              <a:rPr lang="en-US" dirty="0"/>
              <a:t> </a:t>
            </a:r>
            <a:r>
              <a:rPr lang="en-US" dirty="0" err="1"/>
              <a:t>welke</a:t>
            </a:r>
            <a:r>
              <a:rPr lang="en-US" dirty="0"/>
              <a:t> taken het </a:t>
            </a:r>
            <a:r>
              <a:rPr lang="en-US" dirty="0" err="1"/>
              <a:t>parlement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10886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Taken van het </a:t>
            </a:r>
            <a:r>
              <a:rPr lang="nl-NL" dirty="0">
                <a:hlinkClick r:id="rId2"/>
              </a:rPr>
              <a:t>parlement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(Mede) wetgeving</a:t>
            </a:r>
          </a:p>
          <a:p>
            <a:r>
              <a:rPr lang="nl-NL" dirty="0"/>
              <a:t>Controle van ministers</a:t>
            </a:r>
          </a:p>
        </p:txBody>
      </p:sp>
      <p:pic>
        <p:nvPicPr>
          <p:cNvPr id="4" name="Picture 3" descr="interrupt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936" y="3531978"/>
            <a:ext cx="6286500" cy="1952625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Rechten van het parlement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nl-NL" b="1"/>
              <a:t>Medewetgevende taak</a:t>
            </a:r>
          </a:p>
          <a:p>
            <a:r>
              <a:rPr lang="nl-NL"/>
              <a:t>Stemrecht (wetsvoorstel aanvaarden of afwijzen)</a:t>
            </a:r>
          </a:p>
          <a:p>
            <a:r>
              <a:rPr lang="nl-NL"/>
              <a:t>Recht van initiatief (zelf een wetsvoorstel indienen)</a:t>
            </a:r>
          </a:p>
          <a:p>
            <a:r>
              <a:rPr lang="nl-NL"/>
              <a:t>Recht van amendement (een wetsvoorstel wijzigen)</a:t>
            </a:r>
          </a:p>
          <a:p>
            <a:endParaRPr lang="nl-NL"/>
          </a:p>
          <a:p>
            <a:pPr>
              <a:buNone/>
            </a:pPr>
            <a:r>
              <a:rPr lang="nl-NL" b="1"/>
              <a:t>Controlerende taak</a:t>
            </a:r>
          </a:p>
          <a:p>
            <a:pPr>
              <a:buFont typeface="Wingdings" pitchFamily="2" charset="2"/>
              <a:buChar char="q"/>
            </a:pPr>
            <a:r>
              <a:rPr lang="nl-NL"/>
              <a:t>Vragenrecht (mondeling en schriftelijke vragen)</a:t>
            </a:r>
          </a:p>
          <a:p>
            <a:pPr>
              <a:buFont typeface="Wingdings" pitchFamily="2" charset="2"/>
              <a:buChar char="q"/>
            </a:pPr>
            <a:r>
              <a:rPr lang="nl-NL"/>
              <a:t>Recht van interpellatie (ter verantwoording roepen)</a:t>
            </a:r>
          </a:p>
          <a:p>
            <a:pPr>
              <a:buFont typeface="Wingdings" pitchFamily="2" charset="2"/>
              <a:buChar char="q"/>
            </a:pPr>
            <a:r>
              <a:rPr lang="nl-NL"/>
              <a:t>Recht van enquete (onderzoek)</a:t>
            </a:r>
          </a:p>
          <a:p>
            <a:pPr>
              <a:buFont typeface="Wingdings" pitchFamily="2" charset="2"/>
              <a:buChar char="q"/>
            </a:pPr>
            <a:r>
              <a:rPr lang="nl-NL"/>
              <a:t>Budgetrecht (begrotingen goed- of afkeuren)</a:t>
            </a:r>
          </a:p>
          <a:p>
            <a:pPr>
              <a:buFont typeface="Wingdings" pitchFamily="2" charset="2"/>
              <a:buChar char="q"/>
            </a:pPr>
            <a:r>
              <a:rPr lang="nl-NL"/>
              <a:t>Recht van motie (mening)</a:t>
            </a:r>
          </a:p>
          <a:p>
            <a:pPr>
              <a:buFont typeface="Wingdings" pitchFamily="2" charset="2"/>
              <a:buChar char="q"/>
            </a:pPr>
            <a:r>
              <a:rPr lang="nl-NL"/>
              <a:t>Motie van wantrouwen (2</a:t>
            </a:r>
            <a:r>
              <a:rPr lang="nl-NL" baseline="30000"/>
              <a:t>e</a:t>
            </a:r>
            <a:r>
              <a:rPr lang="nl-NL"/>
              <a:t> Kamer zegt vertrouwen in minister op)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3FAD98-7F15-486B-B9AC-C55BF0418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Hoe </a:t>
            </a:r>
            <a:r>
              <a:rPr lang="en-US" dirty="0" err="1"/>
              <a:t>komt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nieuwe</a:t>
            </a:r>
            <a:r>
              <a:rPr lang="en-US" dirty="0"/>
              <a:t> wet tot stand?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F4FEA2-B327-4BEC-9C16-1F8665E648B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Er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maatschappelijk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probleem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Een</a:t>
            </a:r>
            <a:r>
              <a:rPr lang="en-US" dirty="0"/>
              <a:t> minister of </a:t>
            </a:r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Kamerlid</a:t>
            </a:r>
            <a:r>
              <a:rPr lang="en-US" dirty="0"/>
              <a:t> </a:t>
            </a:r>
            <a:r>
              <a:rPr lang="en-US" dirty="0" err="1"/>
              <a:t>komt</a:t>
            </a:r>
            <a:r>
              <a:rPr lang="en-US" dirty="0"/>
              <a:t> 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wetsvoorstel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 </a:t>
            </a:r>
            <a:r>
              <a:rPr lang="en-US" dirty="0" err="1"/>
              <a:t>Tweede</a:t>
            </a:r>
            <a:r>
              <a:rPr lang="en-US" dirty="0"/>
              <a:t> Kamer </a:t>
            </a:r>
            <a:r>
              <a:rPr lang="en-US" dirty="0" err="1">
                <a:solidFill>
                  <a:srgbClr val="FF0000"/>
                </a:solidFill>
              </a:rPr>
              <a:t>debatteert</a:t>
            </a:r>
            <a:r>
              <a:rPr lang="en-US" dirty="0"/>
              <a:t> over het </a:t>
            </a:r>
            <a:r>
              <a:rPr lang="en-US" dirty="0" err="1"/>
              <a:t>wetsvoorstel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kamerleden</a:t>
            </a:r>
            <a:r>
              <a:rPr lang="en-US" dirty="0"/>
              <a:t> </a:t>
            </a:r>
            <a:r>
              <a:rPr lang="en-US" dirty="0" err="1"/>
              <a:t>dienen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amendementen</a:t>
            </a:r>
            <a:r>
              <a:rPr lang="en-US" dirty="0"/>
              <a:t> in.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 </a:t>
            </a:r>
            <a:r>
              <a:rPr lang="en-US" dirty="0" err="1">
                <a:solidFill>
                  <a:srgbClr val="FF0000"/>
                </a:solidFill>
              </a:rPr>
              <a:t>Tweede</a:t>
            </a:r>
            <a:r>
              <a:rPr lang="en-US" dirty="0">
                <a:solidFill>
                  <a:srgbClr val="FF0000"/>
                </a:solidFill>
              </a:rPr>
              <a:t> Kamer </a:t>
            </a:r>
            <a:r>
              <a:rPr lang="en-US" dirty="0" err="1"/>
              <a:t>stemt</a:t>
            </a:r>
            <a:r>
              <a:rPr lang="en-US" dirty="0"/>
              <a:t> over de </a:t>
            </a:r>
            <a:r>
              <a:rPr lang="en-US" dirty="0" err="1"/>
              <a:t>amendementen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het </a:t>
            </a:r>
            <a:r>
              <a:rPr lang="en-US" dirty="0" err="1"/>
              <a:t>definitieve</a:t>
            </a:r>
            <a:r>
              <a:rPr lang="en-US" dirty="0"/>
              <a:t> </a:t>
            </a:r>
            <a:r>
              <a:rPr lang="en-US" dirty="0" err="1"/>
              <a:t>wetsvoorstel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 </a:t>
            </a:r>
            <a:r>
              <a:rPr lang="en-US" dirty="0" err="1">
                <a:solidFill>
                  <a:srgbClr val="FF0000"/>
                </a:solidFill>
              </a:rPr>
              <a:t>Eerste</a:t>
            </a:r>
            <a:r>
              <a:rPr lang="en-US" dirty="0">
                <a:solidFill>
                  <a:srgbClr val="FF0000"/>
                </a:solidFill>
              </a:rPr>
              <a:t> Kamer </a:t>
            </a:r>
            <a:r>
              <a:rPr lang="en-US" dirty="0" err="1"/>
              <a:t>stemt</a:t>
            </a:r>
            <a:r>
              <a:rPr lang="en-US" dirty="0"/>
              <a:t> over het </a:t>
            </a:r>
            <a:r>
              <a:rPr lang="en-US" dirty="0" err="1"/>
              <a:t>wetsvoorstel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 </a:t>
            </a:r>
            <a:r>
              <a:rPr lang="en-US" dirty="0" err="1"/>
              <a:t>koning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de </a:t>
            </a:r>
            <a:r>
              <a:rPr lang="en-US" dirty="0" err="1"/>
              <a:t>verantwoordelijke</a:t>
            </a:r>
            <a:r>
              <a:rPr lang="en-US" dirty="0"/>
              <a:t> minister </a:t>
            </a:r>
            <a:r>
              <a:rPr lang="en-US" dirty="0" err="1">
                <a:solidFill>
                  <a:srgbClr val="FF0000"/>
                </a:solidFill>
              </a:rPr>
              <a:t>ondertekenen</a:t>
            </a:r>
            <a:r>
              <a:rPr lang="en-US" dirty="0"/>
              <a:t> het </a:t>
            </a:r>
            <a:r>
              <a:rPr lang="en-US" dirty="0" err="1"/>
              <a:t>wetsvoorstel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 wet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gepubliceerd</a:t>
            </a:r>
            <a:r>
              <a:rPr lang="en-US" dirty="0"/>
              <a:t> in de </a:t>
            </a:r>
            <a:r>
              <a:rPr lang="en-US" dirty="0" err="1">
                <a:solidFill>
                  <a:srgbClr val="FF0000"/>
                </a:solidFill>
              </a:rPr>
              <a:t>Staatscourant</a:t>
            </a:r>
            <a:r>
              <a:rPr lang="en-US" dirty="0"/>
              <a:t>. </a:t>
            </a:r>
            <a:r>
              <a:rPr lang="en-US" dirty="0" err="1"/>
              <a:t>Hiermee</a:t>
            </a:r>
            <a:r>
              <a:rPr lang="en-US" dirty="0"/>
              <a:t> is de wet direct van </a:t>
            </a:r>
            <a:r>
              <a:rPr lang="en-US" dirty="0" err="1"/>
              <a:t>kracht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7046AC6C-C19D-4964-AD22-4A65A7C0CEEF}"/>
                  </a:ext>
                </a:extLst>
              </p14:cNvPr>
              <p14:cNvContentPartPr/>
              <p14:nvPr/>
            </p14:nvContentPartPr>
            <p14:xfrm>
              <a:off x="4223520" y="4343760"/>
              <a:ext cx="1314720" cy="42120"/>
            </p14:xfrm>
          </p:contentPart>
        </mc:Choice>
        <mc:Fallback xmlns=""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7046AC6C-C19D-4964-AD22-4A65A7C0CEE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14160" y="4334400"/>
                <a:ext cx="1333440" cy="6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633153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Huiswerk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u="sng"/>
              <a:t>Maakwerk:</a:t>
            </a:r>
            <a:r>
              <a:rPr lang="nl-NL"/>
              <a:t> Alle oefenstof van H1 t/m 6 is afgemaakt en nagekeken (antwoorden op Som)</a:t>
            </a:r>
          </a:p>
          <a:p>
            <a:r>
              <a:rPr lang="nl-NL" u="sng"/>
              <a:t>Leerwerk:</a:t>
            </a:r>
            <a:r>
              <a:rPr lang="nl-NL"/>
              <a:t> H1 t/m 6 van Politiek</a:t>
            </a:r>
          </a:p>
          <a:p>
            <a:r>
              <a:rPr lang="nl-NL"/>
              <a:t>Volgende week uitleg </a:t>
            </a:r>
            <a:r>
              <a:rPr lang="nl-NL">
                <a:solidFill>
                  <a:srgbClr val="FF0066"/>
                </a:solidFill>
              </a:rPr>
              <a:t>Analyse Maatschappelijk Vraagstuk </a:t>
            </a:r>
            <a:r>
              <a:rPr lang="nl-NL"/>
              <a:t>(1/3 van je CSE-cijfer)</a:t>
            </a:r>
          </a:p>
          <a:p>
            <a:r>
              <a:rPr lang="nl-NL" b="1"/>
              <a:t>Vrijdag 13 oktober SE Analyse Maatschappelijk Vraagstuk voor een cijfer!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Uitleg AMV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Uitleg Analyse Maatschappelijk Vraagstuk (5)</a:t>
            </a:r>
          </a:p>
          <a:p>
            <a:r>
              <a:rPr lang="nl-NL" dirty="0"/>
              <a:t>Uitleg invalshoeken (5)</a:t>
            </a:r>
          </a:p>
          <a:p>
            <a:r>
              <a:rPr lang="nl-NL" dirty="0"/>
              <a:t>Oefenen met AMV (15)</a:t>
            </a:r>
          </a:p>
          <a:p>
            <a:r>
              <a:rPr lang="nl-NL" dirty="0"/>
              <a:t>Nakijken (15)</a:t>
            </a:r>
          </a:p>
          <a:p>
            <a:r>
              <a:rPr lang="nl-NL" dirty="0"/>
              <a:t>Na het oefenen verder met afronden H 1 t/m 6  </a:t>
            </a:r>
          </a:p>
          <a:p>
            <a:r>
              <a:rPr lang="nl-NL" dirty="0"/>
              <a:t>Herhaling uitleg AMV Kahoot (10 min)</a:t>
            </a:r>
          </a:p>
          <a:p>
            <a:endParaRPr lang="nl-NL" dirty="0"/>
          </a:p>
          <a:p>
            <a:endParaRPr lang="nl-NL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 deze les kun je...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een maatschappelijk probleem herkennen</a:t>
            </a:r>
          </a:p>
          <a:p>
            <a:r>
              <a:rPr lang="nl-NL" dirty="0"/>
              <a:t>de 4 invalshoeken benoemen en herkennen</a:t>
            </a:r>
          </a:p>
          <a:p>
            <a:endParaRPr lang="nl-NL" dirty="0"/>
          </a:p>
          <a:p>
            <a:endParaRPr lang="nl-NL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Uitleg AMV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Maatschappelijke problemen</a:t>
            </a:r>
          </a:p>
          <a:p>
            <a:r>
              <a:rPr lang="nl-NL" dirty="0"/>
              <a:t>Invalshoeken – filmpje: </a:t>
            </a:r>
            <a:r>
              <a:rPr lang="nl-NL" dirty="0">
                <a:hlinkClick r:id="rId2"/>
              </a:rPr>
              <a:t>https://www.youtube.com/watch?v=kfLyR386OvE</a:t>
            </a:r>
            <a:endParaRPr lang="nl-NL" dirty="0"/>
          </a:p>
          <a:p>
            <a:r>
              <a:rPr lang="nl-NL" dirty="0"/>
              <a:t>15min: Oefenen blz. 132, vraag 1, 2 en 3</a:t>
            </a:r>
          </a:p>
          <a:p>
            <a:r>
              <a:rPr lang="nl-NL" dirty="0"/>
              <a:t>Nakijken vraag 1, 2 en 3</a:t>
            </a:r>
          </a:p>
          <a:p>
            <a:endParaRPr lang="nl-NL" dirty="0"/>
          </a:p>
          <a:p>
            <a:endParaRPr lang="nl-NL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Actualiteit – regeerakkoord</a:t>
            </a:r>
          </a:p>
          <a:p>
            <a:r>
              <a:rPr lang="nl-NL" dirty="0"/>
              <a:t>Uitleg Massamedia H3 </a:t>
            </a:r>
          </a:p>
          <a:p>
            <a:r>
              <a:rPr lang="nl-NL" dirty="0"/>
              <a:t>Aan de slag met de lesstof</a:t>
            </a:r>
          </a:p>
          <a:p>
            <a:r>
              <a:rPr lang="nl-NL" dirty="0"/>
              <a:t>Vragen?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Katern Massamedia H3 t/m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nl-NL" dirty="0"/>
              <a:t>H3 Functies van de media</a:t>
            </a:r>
          </a:p>
          <a:p>
            <a:pPr>
              <a:buNone/>
            </a:pPr>
            <a:r>
              <a:rPr lang="nl-NL" dirty="0"/>
              <a:t>Wat zijn media ook alweer?</a:t>
            </a:r>
          </a:p>
          <a:p>
            <a:pPr>
              <a:buNone/>
            </a:pPr>
            <a:r>
              <a:rPr lang="nl-NL"/>
              <a:t>Voorbeelden?</a:t>
            </a:r>
            <a:endParaRPr lang="nl-NL" dirty="0"/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Functies voor de individuele burger:</a:t>
            </a:r>
          </a:p>
          <a:p>
            <a:r>
              <a:rPr lang="nl-NL" dirty="0"/>
              <a:t>Informatie</a:t>
            </a:r>
          </a:p>
          <a:p>
            <a:r>
              <a:rPr lang="nl-NL" dirty="0"/>
              <a:t>Onderwijs/educatie</a:t>
            </a:r>
          </a:p>
          <a:p>
            <a:r>
              <a:rPr lang="nl-NL" dirty="0"/>
              <a:t>Meningsvorming </a:t>
            </a:r>
            <a:r>
              <a:rPr lang="nl-NL" b="1" dirty="0"/>
              <a:t>(opiniërende functie)</a:t>
            </a:r>
          </a:p>
          <a:p>
            <a:r>
              <a:rPr lang="nl-NL" dirty="0"/>
              <a:t>Amusement</a:t>
            </a:r>
          </a:p>
          <a:p>
            <a:r>
              <a:rPr lang="nl-NL" dirty="0"/>
              <a:t>Reclame</a:t>
            </a:r>
          </a:p>
          <a:p>
            <a:r>
              <a:rPr lang="nl-NL" dirty="0"/>
              <a:t>Combinatie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 Kenmerken Nederlandse staat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000" b="1" dirty="0"/>
              <a:t>1. Parlementaire democratie 1848 </a:t>
            </a:r>
          </a:p>
          <a:p>
            <a:pPr lvl="1"/>
            <a:r>
              <a:rPr lang="nl-NL" sz="2000" dirty="0"/>
              <a:t>Het volk bestuurt zichzelf indirect d.m.v. verkiezingen </a:t>
            </a:r>
          </a:p>
          <a:p>
            <a:pPr marL="365760" lvl="1" indent="0">
              <a:buNone/>
            </a:pPr>
            <a:r>
              <a:rPr lang="nl-NL" sz="2000" dirty="0"/>
              <a:t>voor een gekozen parlement</a:t>
            </a:r>
          </a:p>
          <a:p>
            <a:pPr marL="0" indent="0">
              <a:buNone/>
            </a:pPr>
            <a:r>
              <a:rPr lang="nl-NL" sz="2000" b="1" dirty="0"/>
              <a:t>2. Constitutionele monarchie</a:t>
            </a:r>
          </a:p>
          <a:p>
            <a:pPr lvl="1"/>
            <a:r>
              <a:rPr lang="nl-NL" sz="2000" dirty="0"/>
              <a:t>Het doen en laten van de Kroon is vastgelegd in </a:t>
            </a:r>
          </a:p>
          <a:p>
            <a:pPr marL="365760" lvl="1" indent="0">
              <a:buNone/>
            </a:pPr>
            <a:r>
              <a:rPr lang="nl-NL" sz="2000" dirty="0"/>
              <a:t>de grondwet sinds 1813</a:t>
            </a:r>
          </a:p>
          <a:p>
            <a:pPr marL="0" indent="0">
              <a:buNone/>
            </a:pPr>
            <a:r>
              <a:rPr lang="nl-NL" sz="2000" b="1" dirty="0"/>
              <a:t>3. Rechtsstaat</a:t>
            </a:r>
          </a:p>
          <a:p>
            <a:pPr lvl="1"/>
            <a:r>
              <a:rPr lang="nl-NL" sz="2000" dirty="0"/>
              <a:t>Iedereen dient zich aan de wet te houden (rechtsbescherming en rechtshandhaving)</a:t>
            </a:r>
          </a:p>
          <a:p>
            <a:pPr marL="0" indent="0">
              <a:buNone/>
            </a:pPr>
            <a:r>
              <a:rPr lang="nl-NL" sz="2000" b="1" dirty="0"/>
              <a:t>4. Verzorgingsstaat</a:t>
            </a:r>
          </a:p>
          <a:p>
            <a:pPr lvl="1"/>
            <a:r>
              <a:rPr lang="nl-NL" sz="2000" dirty="0"/>
              <a:t>De overheid helpt burgers wanneer dat nodig is (sociale zekerheid)</a:t>
            </a:r>
          </a:p>
          <a:p>
            <a:pPr lvl="1"/>
            <a:endParaRPr lang="nl-NL" sz="2000" b="1" dirty="0"/>
          </a:p>
          <a:p>
            <a:pPr marL="365760" lvl="1" indent="0">
              <a:buNone/>
            </a:pPr>
            <a:r>
              <a:rPr lang="nl-NL" sz="2000" b="1" dirty="0"/>
              <a:t>5. Gedecentraliseerde eenheidsstaat</a:t>
            </a:r>
          </a:p>
          <a:p>
            <a:pPr lvl="1"/>
            <a:r>
              <a:rPr lang="nl-NL" sz="2000" dirty="0"/>
              <a:t>De overheid bevindt zich op 4 </a:t>
            </a:r>
            <a:r>
              <a:rPr lang="nl-NL" sz="2000" dirty="0" err="1"/>
              <a:t>niveau’s</a:t>
            </a:r>
            <a:br>
              <a:rPr lang="nl-NL" sz="2000" dirty="0"/>
            </a:br>
            <a:r>
              <a:rPr lang="nl-NL" sz="2000" dirty="0"/>
              <a:t>	</a:t>
            </a:r>
          </a:p>
          <a:p>
            <a:pPr lvl="1"/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BE8457D-8608-411C-A72A-5164765DA9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027" y="1793415"/>
            <a:ext cx="1571612" cy="1840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Functies van media voor de samenleving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Democratische besluitvorming</a:t>
            </a:r>
          </a:p>
          <a:p>
            <a:r>
              <a:rPr lang="nl-NL" dirty="0"/>
              <a:t>Burgers informeren</a:t>
            </a:r>
          </a:p>
          <a:p>
            <a:r>
              <a:rPr lang="nl-NL" dirty="0"/>
              <a:t>Controle- waakhondfunctie</a:t>
            </a:r>
          </a:p>
          <a:p>
            <a:r>
              <a:rPr lang="nl-NL" dirty="0"/>
              <a:t>Meningsvormende functie </a:t>
            </a:r>
            <a:r>
              <a:rPr lang="nl-NL" b="1" dirty="0"/>
              <a:t>(pluriformiteit)</a:t>
            </a:r>
          </a:p>
          <a:p>
            <a:r>
              <a:rPr lang="nl-NL" dirty="0"/>
              <a:t>Cultuuroverdracht </a:t>
            </a:r>
            <a:r>
              <a:rPr lang="nl-NL" b="1" dirty="0"/>
              <a:t>(socialiserende functie)</a:t>
            </a:r>
          </a:p>
          <a:p>
            <a:r>
              <a:rPr lang="nl-NL" dirty="0"/>
              <a:t>Vrijetijdsbesteding/ontspanning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Maken mbv bron 6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NL" dirty="0"/>
              <a:t>15 min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u="sng" dirty="0"/>
              <a:t>Vraag 2, 7, 8 en vraag 13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Daarna gaan we nakijken.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	</a:t>
            </a:r>
            <a:r>
              <a:rPr lang="nl-NL" b="1" dirty="0"/>
              <a:t>Klaar met bovenstaande vragen? Maak de overige vragen van H3.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 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Content Placeholder 4" descr="volkskran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965366"/>
            <a:ext cx="9144000" cy="4482934"/>
          </a:xfr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Katern Massamedia H4 Het nieuws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nl-NL" dirty="0"/>
              <a:t>Is het nieuwsfeit </a:t>
            </a:r>
          </a:p>
          <a:p>
            <a:r>
              <a:rPr lang="nl-NL" dirty="0"/>
              <a:t>Actueel</a:t>
            </a:r>
          </a:p>
          <a:p>
            <a:r>
              <a:rPr lang="nl-NL" dirty="0"/>
              <a:t>Bijzonder of uitzonderlijk</a:t>
            </a:r>
          </a:p>
          <a:p>
            <a:r>
              <a:rPr lang="nl-NL" dirty="0"/>
              <a:t>Passend bij de doelgroep en de commerciele belangen</a:t>
            </a:r>
          </a:p>
          <a:p>
            <a:r>
              <a:rPr lang="nl-NL" dirty="0"/>
              <a:t>Passend bij de doelstelling en identiteit van het medium</a:t>
            </a:r>
          </a:p>
          <a:p>
            <a:endParaRPr lang="nl-NL" dirty="0"/>
          </a:p>
          <a:p>
            <a:r>
              <a:rPr lang="nl-NL" dirty="0"/>
              <a:t>=selectiecriteria</a:t>
            </a:r>
          </a:p>
          <a:p>
            <a:endParaRPr lang="nl-NL" dirty="0"/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Maken in je werkboek (15 min)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Vraag 5, 9 en 13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Betrouwbaarheid van het nieuws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Selectieve perceptie en referentiekader</a:t>
            </a:r>
          </a:p>
          <a:p>
            <a:r>
              <a:rPr lang="nl-NL" dirty="0"/>
              <a:t>Objectief (feiten)</a:t>
            </a:r>
          </a:p>
          <a:p>
            <a:r>
              <a:rPr lang="nl-NL" dirty="0"/>
              <a:t>Scheiding tussen feiten en meningen</a:t>
            </a:r>
          </a:p>
          <a:p>
            <a:r>
              <a:rPr lang="nl-NL" dirty="0"/>
              <a:t>Keuze van woorden en beelden</a:t>
            </a:r>
          </a:p>
          <a:p>
            <a:r>
              <a:rPr lang="nl-NL" dirty="0"/>
              <a:t>Hoor en wederhoor</a:t>
            </a:r>
          </a:p>
          <a:p>
            <a:r>
              <a:rPr lang="nl-NL" dirty="0"/>
              <a:t>Meer dan 1 bron </a:t>
            </a:r>
          </a:p>
          <a:p>
            <a:r>
              <a:rPr lang="nl-NL" dirty="0"/>
              <a:t>Kritisch lezen en kijken</a:t>
            </a:r>
          </a:p>
          <a:p>
            <a:endParaRPr lang="nl-NL" dirty="0"/>
          </a:p>
          <a:p>
            <a:endParaRPr lang="nl-NL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Maken in je werkboek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Vraag 14 en 15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H5 De overheid en de gedrukte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Welke rol speelt de vrijheid van meningsuiting in het mediabeleid?</a:t>
            </a:r>
          </a:p>
          <a:p>
            <a:r>
              <a:rPr lang="nl-NL" dirty="0"/>
              <a:t>Op welke manier zorgt de overheid voor pluriformiteit?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Vrijheid van meningsuiting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Grondwet – Persvrijheid – Democratie</a:t>
            </a:r>
          </a:p>
          <a:p>
            <a:endParaRPr lang="nl-NL" dirty="0"/>
          </a:p>
          <a:p>
            <a:pPr>
              <a:buNone/>
            </a:pPr>
            <a:r>
              <a:rPr lang="nl-NL" dirty="0"/>
              <a:t>	</a:t>
            </a:r>
            <a:r>
              <a:rPr lang="nl-NL" dirty="0">
                <a:hlinkClick r:id="rId2"/>
              </a:rPr>
              <a:t>https://www.youtube.com/watch?v=tgQzRNSTjIw</a:t>
            </a:r>
            <a:endParaRPr lang="nl-NL" dirty="0"/>
          </a:p>
          <a:p>
            <a:pPr>
              <a:buNone/>
            </a:pPr>
            <a:endParaRPr lang="nl-NL" dirty="0"/>
          </a:p>
          <a:p>
            <a:r>
              <a:rPr lang="nl-NL" u="sng" dirty="0"/>
              <a:t>Niet alles mag in Nederland qua persvrijheid: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Discriminatie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Onzedelijkheid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Onwaarheden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Opruien: aanzetten tot haat of geweld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Pluriformiteit =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	Als er veel verschillende massamedia is. Kijkers, lezers moeten veel te kiezen hebben.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	Verschillende maatschappelijke groepen als ouders, jongeren, moslims etc moeten hun stem kunnen laten horen.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	De overheid stimuleert pluriformiteit - subsidies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0EB8C-FB71-475F-A494-35EB85C6A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87C1FE-65ED-4E12-8060-5733352D5E9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r>
              <a:rPr lang="nl-NL" dirty="0"/>
              <a:t>Welkom</a:t>
            </a:r>
          </a:p>
          <a:p>
            <a:r>
              <a:rPr lang="nl-NL" dirty="0"/>
              <a:t>Terugblik</a:t>
            </a:r>
          </a:p>
          <a:p>
            <a:r>
              <a:rPr lang="nl-NL" dirty="0"/>
              <a:t>Leerdoelen </a:t>
            </a:r>
          </a:p>
          <a:p>
            <a:r>
              <a:rPr lang="nl-NL" dirty="0"/>
              <a:t>Oefenen</a:t>
            </a:r>
          </a:p>
          <a:p>
            <a:r>
              <a:rPr lang="nl-NL" dirty="0"/>
              <a:t>Afsluiting -&gt; leerdoelencheck</a:t>
            </a:r>
          </a:p>
        </p:txBody>
      </p:sp>
    </p:spTree>
    <p:extLst>
      <p:ext uri="{BB962C8B-B14F-4D97-AF65-F5344CB8AC3E}">
        <p14:creationId xmlns:p14="http://schemas.microsoft.com/office/powerpoint/2010/main" val="297150258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Persconcentratie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Als grote uitgevers meerder media gaan uitgeven.</a:t>
            </a:r>
          </a:p>
          <a:p>
            <a:r>
              <a:rPr lang="nl-NL" dirty="0"/>
              <a:t>Grote uitgevers als Sanoma, Telegraaf Media groep, Wegener etc</a:t>
            </a:r>
          </a:p>
          <a:p>
            <a:endParaRPr lang="nl-NL" dirty="0"/>
          </a:p>
          <a:p>
            <a:r>
              <a:rPr lang="nl-NL" dirty="0"/>
              <a:t>Overheid grijpt alleen in als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de pluriformiteit in gevaar komt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als de media zich niet aan de wet houden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endParaRPr lang="nl-NL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Oefenen met deze lesstof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Maken vraag 10, 11, 12 en 14</a:t>
            </a:r>
          </a:p>
          <a:p>
            <a:endParaRPr lang="nl-NL" dirty="0"/>
          </a:p>
          <a:p>
            <a:r>
              <a:rPr lang="nl-NL" dirty="0"/>
              <a:t>Klaar? Maak de rest van de </a:t>
            </a:r>
            <a:r>
              <a:rPr lang="nl-NL"/>
              <a:t>vragen van dit hoofdstuk.</a:t>
            </a:r>
            <a:endParaRPr lang="nl-NL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H7 De macht van de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nl-NL" b="1" dirty="0"/>
              <a:t>	Socialiserende</a:t>
            </a:r>
            <a:r>
              <a:rPr lang="nl-NL" dirty="0"/>
              <a:t> functie van de media= 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	Het aanleren van waarden, normen en andere kenmerken die er binnen een samenleving bestaan.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	Socialisatie vindt plaats door ouders, andere familieleden, vrienden, school maar ook door 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	DE MEDIA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macht van de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Stereotypen &amp; vooroordelen</a:t>
            </a:r>
          </a:p>
          <a:p>
            <a:pPr>
              <a:buNone/>
            </a:pPr>
            <a:r>
              <a:rPr lang="nl-NL" dirty="0">
                <a:hlinkClick r:id="rId2"/>
              </a:rPr>
              <a:t>https://www.youtube.com/watch?v=Fehpn1JJ6q8</a:t>
            </a:r>
            <a:r>
              <a:rPr lang="nl-NL" dirty="0"/>
              <a:t> </a:t>
            </a:r>
          </a:p>
          <a:p>
            <a:endParaRPr lang="nl-NL" dirty="0"/>
          </a:p>
          <a:p>
            <a:pPr>
              <a:buNone/>
            </a:pPr>
            <a:r>
              <a:rPr lang="nl-NL" u="sng" dirty="0"/>
              <a:t>Voorbeelden: </a:t>
            </a:r>
          </a:p>
          <a:p>
            <a:r>
              <a:rPr lang="nl-NL" dirty="0"/>
              <a:t>films en series -&gt; happy end</a:t>
            </a:r>
          </a:p>
          <a:p>
            <a:r>
              <a:rPr lang="nl-NL" dirty="0"/>
              <a:t>Tijdschriften -&gt; Photoshop</a:t>
            </a:r>
          </a:p>
          <a:p>
            <a:r>
              <a:rPr lang="nl-NL" dirty="0"/>
              <a:t>Spelprgramma’s -&gt; materialisme</a:t>
            </a:r>
          </a:p>
          <a:p>
            <a:r>
              <a:rPr lang="nl-NL" dirty="0"/>
              <a:t>Actualiteitenprogramma’s -&gt; Westerse wereld</a:t>
            </a:r>
          </a:p>
          <a:p>
            <a:r>
              <a:rPr lang="nl-NL" dirty="0"/>
              <a:t>Reclames -&gt; ideaalbeelden en rolpatronen</a:t>
            </a:r>
          </a:p>
          <a:p>
            <a:pPr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Beinvloedingstheorieën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Injectienaaldtheorie -&gt; manipulatie en indoctrinatie</a:t>
            </a:r>
          </a:p>
          <a:p>
            <a:r>
              <a:rPr lang="nl-NL" dirty="0"/>
              <a:t>Multi-step-flowtheorie -&gt; opinieleiders</a:t>
            </a:r>
          </a:p>
          <a:p>
            <a:r>
              <a:rPr lang="nl-NL" dirty="0"/>
              <a:t>De media als betekenisverlener </a:t>
            </a:r>
          </a:p>
          <a:p>
            <a:r>
              <a:rPr lang="nl-NL" dirty="0">
                <a:hlinkClick r:id="rId2"/>
              </a:rPr>
              <a:t>De theorie van de selectieve perceptie </a:t>
            </a:r>
            <a:r>
              <a:rPr lang="nl-NL" dirty="0"/>
              <a:t>-&gt; jouw referentiekader bepaalt welke invloed je toelaat</a:t>
            </a:r>
          </a:p>
          <a:p>
            <a:r>
              <a:rPr lang="nl-NL" dirty="0"/>
              <a:t>De agendatheorie -&gt; waar we over praten</a:t>
            </a:r>
          </a:p>
          <a:p>
            <a:endParaRPr lang="nl-NL" dirty="0"/>
          </a:p>
          <a:p>
            <a:r>
              <a:rPr lang="nl-NL" dirty="0">
                <a:hlinkClick r:id="rId3"/>
              </a:rPr>
              <a:t>https://www.youtube.com/watch?v=X9wRT1Tz6wM</a:t>
            </a:r>
            <a:endParaRPr lang="nl-NL" dirty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Wees mediawijs!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nl-NL" dirty="0"/>
              <a:t>Stel jezelf de volgende vragen bij gebruik van media: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Hoe betrouwbaar is deze informatie?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Hoe ga ik om met mijn persoonlijke gegevens?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Hoeveel verschillende media gebruik ik voordat ik mijn mening vorm?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Wat is de ‘kleur’ van een medium?</a:t>
            </a:r>
          </a:p>
          <a:p>
            <a:pPr marL="514350" indent="-514350">
              <a:buFont typeface="+mj-lt"/>
              <a:buAutoNum type="arabicPeriod"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Lesstof oefenen met de volgende vragen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/>
              <a:t>Vraag 10, 11, 13, 14 en 16</a:t>
            </a:r>
          </a:p>
          <a:p>
            <a:endParaRPr lang="nl-NL" dirty="0"/>
          </a:p>
          <a:p>
            <a:r>
              <a:rPr lang="nl-NL" dirty="0"/>
              <a:t>Klaar met bovenstaande vragen? Ga verder met de overige vragen.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A639C2-8AD7-4D95-95C5-A586E1498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1617C1-9C13-46CC-AFB2-9A3F030BB02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r>
              <a:rPr lang="nl-NL" dirty="0"/>
              <a:t>Na deze les kun je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… in eigen woorden beschrijven wat politiek is</a:t>
            </a:r>
          </a:p>
          <a:p>
            <a:pPr marL="0" indent="0">
              <a:buNone/>
            </a:pPr>
            <a:r>
              <a:rPr lang="nl-NL" dirty="0"/>
              <a:t>… benoemen wat de 4 kenmerken van een maatschappelijk probleem zijn</a:t>
            </a:r>
          </a:p>
        </p:txBody>
      </p:sp>
    </p:spTree>
    <p:extLst>
      <p:ext uri="{BB962C8B-B14F-4D97-AF65-F5344CB8AC3E}">
        <p14:creationId xmlns:p14="http://schemas.microsoft.com/office/powerpoint/2010/main" val="2294914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5747</TotalTime>
  <Words>3101</Words>
  <Application>Microsoft Office PowerPoint</Application>
  <PresentationFormat>Diavoorstelling (4:3)</PresentationFormat>
  <Paragraphs>681</Paragraphs>
  <Slides>86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86</vt:i4>
      </vt:variant>
    </vt:vector>
  </HeadingPairs>
  <TitlesOfParts>
    <vt:vector size="92" baseType="lpstr">
      <vt:lpstr>Arial</vt:lpstr>
      <vt:lpstr>Calibri</vt:lpstr>
      <vt:lpstr>Tw Cen MT</vt:lpstr>
      <vt:lpstr>Wingdings</vt:lpstr>
      <vt:lpstr>Wingdings 2</vt:lpstr>
      <vt:lpstr>Median</vt:lpstr>
      <vt:lpstr>Maatschappijkunde</vt:lpstr>
      <vt:lpstr>Programma vandaag</vt:lpstr>
      <vt:lpstr>Corona maatregelen </vt:lpstr>
      <vt:lpstr>Wie is juf Nadya?</vt:lpstr>
      <vt:lpstr>Maatschappijkunde</vt:lpstr>
      <vt:lpstr>Werkwijze</vt:lpstr>
      <vt:lpstr>5 Kenmerken Nederlandse staat</vt:lpstr>
      <vt:lpstr>Vandaag</vt:lpstr>
      <vt:lpstr>Leerdoelen</vt:lpstr>
      <vt:lpstr>Wat is politiek?</vt:lpstr>
      <vt:lpstr>Katern Politiek:  P1 De Maatschappij en de politiek</vt:lpstr>
      <vt:lpstr>PowerPoint-presentatie</vt:lpstr>
      <vt:lpstr>4 kenmerken van een maatschappelijk probleem (AMV)</vt:lpstr>
      <vt:lpstr>Maken </vt:lpstr>
      <vt:lpstr>Sleutelbegrippen</vt:lpstr>
      <vt:lpstr>Vandaag M42</vt:lpstr>
      <vt:lpstr>Leerdoel </vt:lpstr>
      <vt:lpstr>P2 Rechtsstaat, democratie en dictatuur</vt:lpstr>
      <vt:lpstr>Oefenen</vt:lpstr>
      <vt:lpstr>Vandaag</vt:lpstr>
      <vt:lpstr>Leerdoel</vt:lpstr>
      <vt:lpstr>Parlementaire democratie</vt:lpstr>
      <vt:lpstr>Oefenen</vt:lpstr>
      <vt:lpstr>Afsluiting</vt:lpstr>
      <vt:lpstr>Huiswerk</vt:lpstr>
      <vt:lpstr>Vandaag</vt:lpstr>
      <vt:lpstr>Leerdoelen</vt:lpstr>
      <vt:lpstr>Trias Politica</vt:lpstr>
      <vt:lpstr>Trias Politica</vt:lpstr>
      <vt:lpstr>Oefenen</vt:lpstr>
      <vt:lpstr>Leerdoel</vt:lpstr>
      <vt:lpstr>Dictatuur</vt:lpstr>
      <vt:lpstr>Oefenen </vt:lpstr>
      <vt:lpstr>Afsluiting</vt:lpstr>
      <vt:lpstr>Vandaag </vt:lpstr>
      <vt:lpstr>Hoe leer je?</vt:lpstr>
      <vt:lpstr>Leerdoelen </vt:lpstr>
      <vt:lpstr>H3 Politieke partijen</vt:lpstr>
      <vt:lpstr>Politieke partijen</vt:lpstr>
      <vt:lpstr>De rol van politieke partijen</vt:lpstr>
      <vt:lpstr>PowerPoint-presentatie</vt:lpstr>
      <vt:lpstr>PowerPoint-presentatie</vt:lpstr>
      <vt:lpstr>Oefenen met</vt:lpstr>
      <vt:lpstr>Opdracht  </vt:lpstr>
      <vt:lpstr>PowerPoint-presentatie</vt:lpstr>
      <vt:lpstr>PowerPoint-presentatie</vt:lpstr>
      <vt:lpstr>Oefenen</vt:lpstr>
      <vt:lpstr>H5 Kabinet en regering</vt:lpstr>
      <vt:lpstr>PowerPoint-presentatie</vt:lpstr>
      <vt:lpstr>H5 Kabinet en regering</vt:lpstr>
      <vt:lpstr>PowerPoint-presentatie</vt:lpstr>
      <vt:lpstr>Oefenen (10 min)</vt:lpstr>
      <vt:lpstr>Taken van de regering (K + ministers)</vt:lpstr>
      <vt:lpstr>De regering – Kabinet Rutte III (april, 2017)</vt:lpstr>
      <vt:lpstr>Kabinet: Ministers en staatssecretarissen</vt:lpstr>
      <vt:lpstr>PowerPoint-presentatie</vt:lpstr>
      <vt:lpstr>Nederland als monarchie</vt:lpstr>
      <vt:lpstr>Maken (10 min)</vt:lpstr>
      <vt:lpstr>Vandaag</vt:lpstr>
      <vt:lpstr>Leerdoel </vt:lpstr>
      <vt:lpstr>Taken van het parlement</vt:lpstr>
      <vt:lpstr>Rechten van het parlement</vt:lpstr>
      <vt:lpstr>Hoe komt een nieuwe wet tot stand?</vt:lpstr>
      <vt:lpstr>Huiswerk </vt:lpstr>
      <vt:lpstr>Uitleg AMV</vt:lpstr>
      <vt:lpstr>Na deze les kun je...</vt:lpstr>
      <vt:lpstr>Uitleg AMV</vt:lpstr>
      <vt:lpstr>Vandaag</vt:lpstr>
      <vt:lpstr>Katern Massamedia H3 t/m 6</vt:lpstr>
      <vt:lpstr>Functies van media voor de samenleving</vt:lpstr>
      <vt:lpstr>Maken mbv bron 6 </vt:lpstr>
      <vt:lpstr>PowerPoint-presentatie</vt:lpstr>
      <vt:lpstr>Katern Massamedia H4 Het nieuws</vt:lpstr>
      <vt:lpstr>Maken in je werkboek (15 min)</vt:lpstr>
      <vt:lpstr>Betrouwbaarheid van het nieuws</vt:lpstr>
      <vt:lpstr>Maken in je werkboek </vt:lpstr>
      <vt:lpstr>H5 De overheid en de gedrukte media</vt:lpstr>
      <vt:lpstr>Vrijheid van meningsuiting</vt:lpstr>
      <vt:lpstr>Pluriformiteit =</vt:lpstr>
      <vt:lpstr>Persconcentratie </vt:lpstr>
      <vt:lpstr>Oefenen met deze lesstof</vt:lpstr>
      <vt:lpstr>H7 De macht van de media</vt:lpstr>
      <vt:lpstr>De macht van de media</vt:lpstr>
      <vt:lpstr>Beinvloedingstheorieën </vt:lpstr>
      <vt:lpstr>Wees mediawijs!</vt:lpstr>
      <vt:lpstr>Lesstof oefenen met de volgende vragen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Maatschappijkunde</dc:title>
  <dc:creator>Alcudia</dc:creator>
  <cp:lastModifiedBy>Nadya Wilbrink-Karim</cp:lastModifiedBy>
  <cp:revision>115</cp:revision>
  <dcterms:modified xsi:type="dcterms:W3CDTF">2021-08-29T19:12:52Z</dcterms:modified>
</cp:coreProperties>
</file>