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50C6-4334-44D1-8993-7CE0F8A16CFE}" type="datetimeFigureOut">
              <a:rPr lang="nl-NL" smtClean="0"/>
              <a:pPr/>
              <a:t>10-12-2013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A065-8010-4493-9D2F-AA9E1D5FCECD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50C6-4334-44D1-8993-7CE0F8A16CFE}" type="datetimeFigureOut">
              <a:rPr lang="nl-NL" smtClean="0"/>
              <a:pPr/>
              <a:t>10-12-2013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A065-8010-4493-9D2F-AA9E1D5FCECD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50C6-4334-44D1-8993-7CE0F8A16CFE}" type="datetimeFigureOut">
              <a:rPr lang="nl-NL" smtClean="0"/>
              <a:pPr/>
              <a:t>10-12-2013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A065-8010-4493-9D2F-AA9E1D5FCECD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50C6-4334-44D1-8993-7CE0F8A16CFE}" type="datetimeFigureOut">
              <a:rPr lang="nl-NL" smtClean="0"/>
              <a:pPr/>
              <a:t>10-12-2013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A065-8010-4493-9D2F-AA9E1D5FCECD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50C6-4334-44D1-8993-7CE0F8A16CFE}" type="datetimeFigureOut">
              <a:rPr lang="nl-NL" smtClean="0"/>
              <a:pPr/>
              <a:t>10-12-2013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A065-8010-4493-9D2F-AA9E1D5FCECD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50C6-4334-44D1-8993-7CE0F8A16CFE}" type="datetimeFigureOut">
              <a:rPr lang="nl-NL" smtClean="0"/>
              <a:pPr/>
              <a:t>10-12-2013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A065-8010-4493-9D2F-AA9E1D5FCECD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50C6-4334-44D1-8993-7CE0F8A16CFE}" type="datetimeFigureOut">
              <a:rPr lang="nl-NL" smtClean="0"/>
              <a:pPr/>
              <a:t>10-12-2013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A065-8010-4493-9D2F-AA9E1D5FCECD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50C6-4334-44D1-8993-7CE0F8A16CFE}" type="datetimeFigureOut">
              <a:rPr lang="nl-NL" smtClean="0"/>
              <a:pPr/>
              <a:t>10-12-2013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A065-8010-4493-9D2F-AA9E1D5FCECD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50C6-4334-44D1-8993-7CE0F8A16CFE}" type="datetimeFigureOut">
              <a:rPr lang="nl-NL" smtClean="0"/>
              <a:pPr/>
              <a:t>10-12-2013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A065-8010-4493-9D2F-AA9E1D5FCECD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50C6-4334-44D1-8993-7CE0F8A16CFE}" type="datetimeFigureOut">
              <a:rPr lang="nl-NL" smtClean="0"/>
              <a:pPr/>
              <a:t>10-12-2013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A065-8010-4493-9D2F-AA9E1D5FCECD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64650C6-4334-44D1-8993-7CE0F8A16CFE}" type="datetimeFigureOut">
              <a:rPr lang="nl-NL" smtClean="0"/>
              <a:pPr/>
              <a:t>10-12-2013</a:t>
            </a:fld>
            <a:endParaRPr lang="nl-NL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3DDA065-8010-4493-9D2F-AA9E1D5FCECD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64650C6-4334-44D1-8993-7CE0F8A16CFE}" type="datetimeFigureOut">
              <a:rPr lang="nl-NL" smtClean="0"/>
              <a:pPr/>
              <a:t>10-12-2013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3DDA065-8010-4493-9D2F-AA9E1D5FCECD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oltv.nl/beeldbank/clip/20101104_verzorgingsstaat0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oltv.nl/beeldbank/clip/20110621_soczekerheid01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oltv.nl/beeldbank/clip/20110621_wwnlbelgiedtsl0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oltv.nl/beeldbank/clip/20110621_uwvgemeente0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oltv.nl/beeldbank/clip/20100317_geschiedenisvakbond0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Reader Werk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Maatschappijleer 2</a:t>
            </a:r>
          </a:p>
          <a:p>
            <a:r>
              <a:rPr lang="nl-NL" dirty="0" smtClean="0"/>
              <a:t>Nadya Karim</a:t>
            </a:r>
            <a:endParaRPr lang="nl-NL" dirty="0"/>
          </a:p>
        </p:txBody>
      </p:sp>
      <p:pic>
        <p:nvPicPr>
          <p:cNvPr id="4" name="Picture 3" descr="tegeltj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1124744"/>
            <a:ext cx="3744416" cy="3744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Invloed van werknemers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</a:t>
            </a:r>
            <a:r>
              <a:rPr lang="nl-NL" u="sng" dirty="0" smtClean="0"/>
              <a:t>Werknemers kunnen via vakbonden en vakcentrales op verschillende manier invoed uitoefenen:</a:t>
            </a:r>
          </a:p>
          <a:p>
            <a:r>
              <a:rPr lang="nl-NL" dirty="0" smtClean="0"/>
              <a:t>Onderhandelen</a:t>
            </a:r>
          </a:p>
          <a:p>
            <a:r>
              <a:rPr lang="nl-NL" dirty="0" smtClean="0"/>
              <a:t>Journalisten benaderen</a:t>
            </a:r>
          </a:p>
          <a:p>
            <a:r>
              <a:rPr lang="nl-NL" dirty="0" smtClean="0"/>
              <a:t>Praten met politici</a:t>
            </a:r>
          </a:p>
          <a:p>
            <a:r>
              <a:rPr lang="nl-NL" dirty="0" smtClean="0"/>
              <a:t>Actie voeren</a:t>
            </a:r>
          </a:p>
          <a:p>
            <a:r>
              <a:rPr lang="nl-NL" dirty="0" smtClean="0"/>
              <a:t>Laatste redmiddel is staken!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Invloed werkgevers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</a:t>
            </a:r>
            <a:r>
              <a:rPr lang="nl-NL" u="sng" dirty="0" smtClean="0"/>
              <a:t>Werkgevers kunnen op hun manier ook invloed uitoefenen: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Dreigen met ontslag</a:t>
            </a:r>
          </a:p>
          <a:p>
            <a:r>
              <a:rPr lang="nl-NL" dirty="0" smtClean="0"/>
              <a:t>Naar de rechter stappen</a:t>
            </a:r>
          </a:p>
          <a:p>
            <a:endParaRPr lang="nl-NL" dirty="0" smtClean="0"/>
          </a:p>
          <a:p>
            <a:pPr>
              <a:buNone/>
            </a:pPr>
            <a:r>
              <a:rPr lang="nl-NL" dirty="0" smtClean="0"/>
              <a:t>	</a:t>
            </a:r>
            <a:r>
              <a:rPr lang="nl-NL" b="1" i="1" dirty="0" smtClean="0"/>
              <a:t>De sociale partners willen conflicten zoveel mogelijk voorkomen.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Paragraaf 8 Verzorgingsstaat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i="1" dirty="0" smtClean="0"/>
              <a:t>Hoe ziet de </a:t>
            </a:r>
            <a:r>
              <a:rPr lang="nl-NL" i="1" dirty="0" smtClean="0"/>
              <a:t>Verzorgingsstaat </a:t>
            </a:r>
            <a:r>
              <a:rPr lang="nl-NL" i="1" dirty="0" smtClean="0"/>
              <a:t>eruit?</a:t>
            </a:r>
          </a:p>
          <a:p>
            <a:endParaRPr lang="nl-NL" i="1" dirty="0" smtClean="0"/>
          </a:p>
          <a:p>
            <a:r>
              <a:rPr lang="nl-NL" i="1" dirty="0" smtClean="0"/>
              <a:t>Wat doet de overheid om ervoor te zorgen dat Nederland een verzorgingsstaat blijft?</a:t>
            </a:r>
            <a:endParaRPr lang="nl-NL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verzorgingsstaat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In een </a:t>
            </a:r>
            <a:r>
              <a:rPr lang="nl-NL" b="1" dirty="0" smtClean="0"/>
              <a:t>verzorgingsstaat </a:t>
            </a:r>
            <a:r>
              <a:rPr lang="nl-NL" dirty="0" smtClean="0"/>
              <a:t>zorgt de overheid voor een bestaansminimum voor al haar burgers d.m.v. allerlei </a:t>
            </a:r>
            <a:r>
              <a:rPr lang="nl-NL" b="1" dirty="0" smtClean="0"/>
              <a:t>sociale wetten.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	M.a.w. een land waarin de overheid verantwoordelijk is voor een minimum bestaanszekerheid voor al haar burgers!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Ontstaansgeschiedenis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Rond 1960 sociale zekerheid voor iedereen!</a:t>
            </a:r>
          </a:p>
          <a:p>
            <a:r>
              <a:rPr lang="nl-NL" dirty="0" smtClean="0"/>
              <a:t>Denk hierbij aan:</a:t>
            </a:r>
          </a:p>
          <a:p>
            <a:pPr>
              <a:buNone/>
            </a:pPr>
            <a:r>
              <a:rPr lang="nl-NL" dirty="0" smtClean="0"/>
              <a:t>	Inkomen bij ziekte, ouderdom, arbeidsongeschiktheid en werkloosheid.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	Maatregelen welzijn verbeteren:</a:t>
            </a:r>
          </a:p>
          <a:p>
            <a:r>
              <a:rPr lang="nl-NL" dirty="0" smtClean="0"/>
              <a:t>Kinderbijslag</a:t>
            </a:r>
          </a:p>
          <a:p>
            <a:r>
              <a:rPr lang="nl-NL" dirty="0" smtClean="0"/>
              <a:t>Maatschappelijk werk</a:t>
            </a:r>
          </a:p>
          <a:p>
            <a:r>
              <a:rPr lang="nl-NL" dirty="0" smtClean="0"/>
              <a:t>Huursubsidie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Taken Verzorgingsstaat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nl-NL" dirty="0" smtClean="0"/>
              <a:t>Beschermen </a:t>
            </a:r>
            <a:r>
              <a:rPr lang="nl-NL" dirty="0" smtClean="0"/>
              <a:t>burgers tegen verlies van inkomen (sociale zekerheid)</a:t>
            </a:r>
          </a:p>
          <a:p>
            <a:pPr marL="633222" indent="-514350">
              <a:buFont typeface="+mj-lt"/>
              <a:buAutoNum type="arabicPeriod"/>
            </a:pPr>
            <a:r>
              <a:rPr lang="nl-NL" dirty="0" smtClean="0"/>
              <a:t>Zorgen voor welzijnsvoorzieningen</a:t>
            </a:r>
          </a:p>
          <a:p>
            <a:pPr marL="633222" indent="-514350">
              <a:buFont typeface="+mj-lt"/>
              <a:buAutoNum type="arabicPeriod"/>
            </a:pPr>
            <a:r>
              <a:rPr lang="nl-NL" dirty="0" smtClean="0"/>
              <a:t>Streven naar gelijke verdeling van </a:t>
            </a:r>
          </a:p>
          <a:p>
            <a:pPr marL="633222" indent="-514350">
              <a:buNone/>
            </a:pPr>
            <a:r>
              <a:rPr lang="nl-NL" dirty="0" smtClean="0"/>
              <a:t>	inkomen </a:t>
            </a:r>
            <a:r>
              <a:rPr lang="nl-NL" b="1" dirty="0" smtClean="0"/>
              <a:t>*</a:t>
            </a:r>
          </a:p>
          <a:p>
            <a:pPr marL="633222" indent="-514350">
              <a:buFont typeface="+mj-lt"/>
              <a:buAutoNum type="arabicPeriod" startAt="4"/>
            </a:pPr>
            <a:r>
              <a:rPr lang="nl-NL" dirty="0" smtClean="0"/>
              <a:t>Bevorderen </a:t>
            </a:r>
            <a:r>
              <a:rPr lang="nl-NL" dirty="0" smtClean="0"/>
              <a:t>van voldoende werkgelegenheid</a:t>
            </a:r>
            <a:r>
              <a:rPr lang="nl-NL" b="1" dirty="0" smtClean="0"/>
              <a:t>*</a:t>
            </a:r>
          </a:p>
          <a:p>
            <a:pPr marL="633222" indent="-514350">
              <a:buNone/>
            </a:pPr>
            <a:r>
              <a:rPr lang="nl-NL" dirty="0" smtClean="0"/>
              <a:t>	</a:t>
            </a:r>
            <a:r>
              <a:rPr lang="nl-NL" b="1" dirty="0" smtClean="0"/>
              <a:t>*</a:t>
            </a:r>
            <a:r>
              <a:rPr lang="nl-NL" dirty="0" smtClean="0"/>
              <a:t>Geen </a:t>
            </a:r>
            <a:r>
              <a:rPr lang="nl-NL" dirty="0" smtClean="0"/>
              <a:t>garantie</a:t>
            </a:r>
          </a:p>
          <a:p>
            <a:pPr marL="633222" indent="-514350">
              <a:buNone/>
            </a:pPr>
            <a:r>
              <a:rPr lang="nl-NL" dirty="0" smtClean="0">
                <a:hlinkClick r:id="rId2"/>
              </a:rPr>
              <a:t>http://</a:t>
            </a:r>
            <a:r>
              <a:rPr lang="nl-NL" dirty="0" smtClean="0">
                <a:hlinkClick r:id="rId2"/>
              </a:rPr>
              <a:t>www.schooltv.nl/beeldbank/clip/20101104_verzorgingsstaat01</a:t>
            </a:r>
            <a:r>
              <a:rPr lang="nl-NL" dirty="0" smtClean="0"/>
              <a:t>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Sociale zekerheid</a:t>
            </a:r>
            <a:endParaRPr lang="nl-N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De sociale zekerheid bestaat uit:</a:t>
            </a:r>
          </a:p>
          <a:p>
            <a:pPr>
              <a:buNone/>
            </a:pPr>
            <a:endParaRPr lang="nl-NL" dirty="0" smtClean="0"/>
          </a:p>
          <a:p>
            <a:pPr marL="633222" indent="-514350">
              <a:buAutoNum type="arabicPeriod"/>
            </a:pPr>
            <a:r>
              <a:rPr lang="nl-NL" dirty="0" smtClean="0"/>
              <a:t>sociale verzekeringen (premie betalen)</a:t>
            </a:r>
          </a:p>
          <a:p>
            <a:pPr marL="633222" indent="-514350">
              <a:buAutoNum type="arabicPeriod"/>
            </a:pPr>
            <a:r>
              <a:rPr lang="nl-NL" dirty="0" smtClean="0"/>
              <a:t>sociale </a:t>
            </a:r>
            <a:r>
              <a:rPr lang="nl-NL" dirty="0" smtClean="0"/>
              <a:t>voorzieningen</a:t>
            </a:r>
          </a:p>
          <a:p>
            <a:pPr marL="633222" indent="-514350">
              <a:buAutoNum type="arabicPeriod"/>
            </a:pPr>
            <a:endParaRPr lang="nl-NL" dirty="0" smtClean="0"/>
          </a:p>
          <a:p>
            <a:pPr marL="633222" indent="-514350">
              <a:buNone/>
            </a:pPr>
            <a:r>
              <a:rPr lang="nl-NL" dirty="0" smtClean="0">
                <a:hlinkClick r:id="rId2"/>
              </a:rPr>
              <a:t>http://</a:t>
            </a:r>
            <a:r>
              <a:rPr lang="nl-NL" dirty="0" smtClean="0">
                <a:hlinkClick r:id="rId2"/>
              </a:rPr>
              <a:t>www.schooltv.nl/beeldbank/clip/20110621_soczekerheid01</a:t>
            </a:r>
            <a:r>
              <a:rPr lang="nl-NL" dirty="0" smtClean="0"/>
              <a:t> 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 fontAlgn="t">
              <a:buNone/>
            </a:pPr>
            <a:endParaRPr lang="nl-NL" dirty="0" smtClean="0"/>
          </a:p>
          <a:p>
            <a:pPr fontAlgn="t"/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 Sociale verzekeringen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>
              <a:buNone/>
            </a:pPr>
            <a:endParaRPr lang="nl-NL" dirty="0" smtClean="0"/>
          </a:p>
          <a:p>
            <a:pPr fontAlgn="t"/>
            <a:endParaRPr lang="nl-NL" dirty="0" smtClean="0"/>
          </a:p>
          <a:p>
            <a:endParaRPr lang="nl-N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7544" y="1556793"/>
          <a:ext cx="8280920" cy="6968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8861"/>
                <a:gridCol w="4322059"/>
              </a:tblGrid>
              <a:tr h="291427">
                <a:tc>
                  <a:txBody>
                    <a:bodyPr/>
                    <a:lstStyle/>
                    <a:p>
                      <a:r>
                        <a:rPr lang="nl-NL" dirty="0" smtClean="0"/>
                        <a:t>WERKNEMERSVERZEKERINGEN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VOLKSVERZEKERINGEN</a:t>
                      </a:r>
                      <a:endParaRPr lang="nl-NL" dirty="0"/>
                    </a:p>
                  </a:txBody>
                  <a:tcPr/>
                </a:tc>
              </a:tr>
              <a:tr h="4444259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nl-NL" b="1" dirty="0" smtClean="0"/>
                        <a:t>Voor wie?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nl-NL" dirty="0" smtClean="0"/>
                        <a:t>Voor alle</a:t>
                      </a:r>
                      <a:r>
                        <a:rPr lang="nl-NL" baseline="0" dirty="0" smtClean="0"/>
                        <a:t> mensen in loondienst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nl-NL" baseline="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nl-NL" b="1" baseline="0" dirty="0" smtClean="0"/>
                        <a:t>Hoe?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nl-NL" baseline="0" dirty="0" smtClean="0"/>
                        <a:t>Premie over loon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nl-NL" baseline="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nl-NL" b="1" baseline="0" dirty="0" smtClean="0"/>
                        <a:t>Wanneer?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nl-NL" baseline="0" dirty="0" smtClean="0"/>
                        <a:t>Werkloosheid</a:t>
                      </a:r>
                      <a:r>
                        <a:rPr lang="nl-NL" b="1" baseline="0" dirty="0" smtClean="0"/>
                        <a:t> (WW) </a:t>
                      </a:r>
                      <a:r>
                        <a:rPr lang="nl-NL" baseline="0" dirty="0" smtClean="0"/>
                        <a:t>70-75 procent van laatstverdiende </a:t>
                      </a:r>
                      <a:r>
                        <a:rPr lang="nl-NL" baseline="0" dirty="0" smtClean="0"/>
                        <a:t>loon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nl-NL" baseline="0" dirty="0" smtClean="0">
                          <a:hlinkClick r:id="rId2"/>
                        </a:rPr>
                        <a:t>http://www.schooltv.nl/beeldbank/clip/20110621_wwnlbelgiedtsl01</a:t>
                      </a:r>
                      <a:r>
                        <a:rPr lang="nl-NL" baseline="0" dirty="0" smtClean="0"/>
                        <a:t> </a:t>
                      </a:r>
                      <a:endParaRPr lang="nl-NL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nl-NL" baseline="0" dirty="0" smtClean="0"/>
                        <a:t>Bij ziekte met vast contract </a:t>
                      </a:r>
                      <a:r>
                        <a:rPr lang="nl-NL" b="1" baseline="0" dirty="0" smtClean="0"/>
                        <a:t>(WULBZ) </a:t>
                      </a:r>
                      <a:endParaRPr lang="nl-NL" b="1" baseline="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nl-NL" baseline="0" dirty="0" smtClean="0"/>
                        <a:t>2 jr </a:t>
                      </a:r>
                      <a:r>
                        <a:rPr lang="nl-NL" baseline="0" dirty="0" smtClean="0"/>
                        <a:t>loon </a:t>
                      </a:r>
                      <a:r>
                        <a:rPr lang="nl-NL" baseline="0" dirty="0" smtClean="0"/>
                        <a:t>doorbetalen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nl-NL" baseline="0" dirty="0" smtClean="0"/>
                        <a:t>Bij ziekte met tijdelijk contract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nl-NL" b="1" baseline="0" dirty="0" smtClean="0"/>
                        <a:t>(ZW)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nl-NL" baseline="0" dirty="0" smtClean="0"/>
                        <a:t>Na twee jaar ziek zijn </a:t>
                      </a:r>
                      <a:r>
                        <a:rPr lang="nl-NL" b="1" baseline="0" dirty="0" smtClean="0"/>
                        <a:t>(WIA) </a:t>
                      </a:r>
                      <a:r>
                        <a:rPr lang="nl-NL" baseline="0" dirty="0" smtClean="0"/>
                        <a:t>70 procent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nl-NL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nl-NL" baseline="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nl-NL" baseline="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Voor wie?</a:t>
                      </a:r>
                    </a:p>
                    <a:p>
                      <a:r>
                        <a:rPr lang="nl-NL" dirty="0" smtClean="0"/>
                        <a:t>Voor</a:t>
                      </a:r>
                      <a:r>
                        <a:rPr lang="nl-NL" baseline="0" dirty="0" smtClean="0"/>
                        <a:t> iedereen</a:t>
                      </a:r>
                    </a:p>
                    <a:p>
                      <a:endParaRPr lang="nl-NL" baseline="0" dirty="0" smtClean="0"/>
                    </a:p>
                    <a:p>
                      <a:r>
                        <a:rPr lang="nl-NL" b="1" baseline="0" dirty="0" smtClean="0"/>
                        <a:t>Hoe?</a:t>
                      </a:r>
                    </a:p>
                    <a:p>
                      <a:r>
                        <a:rPr lang="nl-NL" baseline="0" dirty="0" smtClean="0"/>
                        <a:t>Via loon of belasting</a:t>
                      </a:r>
                    </a:p>
                    <a:p>
                      <a:endParaRPr lang="nl-NL" baseline="0" dirty="0" smtClean="0"/>
                    </a:p>
                    <a:p>
                      <a:r>
                        <a:rPr lang="nl-NL" b="1" baseline="0" dirty="0" smtClean="0"/>
                        <a:t>Wanneer?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nl-NL" baseline="0" dirty="0" smtClean="0"/>
                        <a:t>Voor iedereen vanaf 67 jaar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nl-NL" baseline="0" dirty="0" smtClean="0"/>
                        <a:t>Voor weduwe, wees of weduwnaar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nl-NL" baseline="0" dirty="0" smtClean="0"/>
                        <a:t>Iedereen met kinderen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nl-NL" baseline="0" dirty="0" smtClean="0"/>
                        <a:t>Bij ziekte of ongeval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nl-NL" baseline="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nl-NL" baseline="0" dirty="0" smtClean="0"/>
                        <a:t>Een ander soort volksverzekering is Zorgverzekeringswet. Iedereen moet een zorgverzekering hebben (basispakket).</a:t>
                      </a:r>
                    </a:p>
                    <a:p>
                      <a:endParaRPr lang="nl-NL" dirty="0" smtClean="0"/>
                    </a:p>
                  </a:txBody>
                  <a:tcPr/>
                </a:tc>
              </a:tr>
              <a:tr h="1024953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 Sociale voorzieningen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Sociale voorzieningen worden betaald uit Algemene middelen (volledig betaald door de overheid: belastinginkomsten).</a:t>
            </a:r>
          </a:p>
          <a:p>
            <a:endParaRPr lang="nl-NL" dirty="0" smtClean="0"/>
          </a:p>
          <a:p>
            <a:r>
              <a:rPr lang="nl-NL" dirty="0" smtClean="0"/>
              <a:t>Minimaal bedrag om rond te kunnen komen: de overheid bepaalt dit aan de hand van je persoonlijke situatie.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Bijstandsuitkering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Ook wel </a:t>
            </a:r>
            <a:r>
              <a:rPr lang="nl-NL" b="1" dirty="0" smtClean="0"/>
              <a:t>Wet Werk en Bijstand </a:t>
            </a:r>
            <a:r>
              <a:rPr lang="nl-NL" dirty="0" smtClean="0"/>
              <a:t>genoemd: m.a.w. de Bijstand.</a:t>
            </a:r>
          </a:p>
          <a:p>
            <a:r>
              <a:rPr lang="nl-NL" dirty="0" smtClean="0"/>
              <a:t>Voor iedereen die op geen enkele andere manier aan geld kan komen (het sociale vangnet).</a:t>
            </a:r>
          </a:p>
          <a:p>
            <a:r>
              <a:rPr lang="nl-NL" dirty="0" smtClean="0"/>
              <a:t>Je bent verplicht om werk dat je wordt aangeboden aan te nemen, ook als het onder je niveau is of als je het werk niet leuk vindt.</a:t>
            </a:r>
          </a:p>
          <a:p>
            <a:pPr>
              <a:buNone/>
            </a:pPr>
            <a:r>
              <a:rPr lang="nl-NL" dirty="0" smtClean="0"/>
              <a:t>	</a:t>
            </a:r>
            <a:r>
              <a:rPr lang="nl-NL" b="1" dirty="0" smtClean="0"/>
              <a:t>Bij weigering: word je gekort op je uitkering!</a:t>
            </a:r>
            <a:endParaRPr lang="nl-N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Paragraaf 7 Sociale partners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NL" dirty="0" smtClean="0"/>
          </a:p>
          <a:p>
            <a:pPr algn="ctr">
              <a:buNone/>
            </a:pPr>
            <a:r>
              <a:rPr lang="nl-NL" b="1" dirty="0" smtClean="0"/>
              <a:t>Werkgevers en werknemers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 smtClean="0"/>
          </a:p>
          <a:p>
            <a:pPr algn="ctr">
              <a:buNone/>
            </a:pPr>
            <a:r>
              <a:rPr lang="nl-NL" i="1" dirty="0" smtClean="0"/>
              <a:t>Hoe gaan deze twee groepen met elkaar om?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De Bijstand maakt onderscheid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i="1" dirty="0" smtClean="0"/>
              <a:t>Tussen</a:t>
            </a:r>
          </a:p>
          <a:p>
            <a:r>
              <a:rPr lang="nl-NL" dirty="0" smtClean="0"/>
              <a:t>De algemeen noodzakelijke kosten van bestaan (Algemene Bijstand genoemd)</a:t>
            </a:r>
          </a:p>
          <a:p>
            <a:r>
              <a:rPr lang="nl-NL" dirty="0" smtClean="0"/>
              <a:t>Bijzondere omstandigheden: bij bijzondere kosten als gevolg van ziekte of handicap, kinderopvang of rechtshulp (Bijzondere bijstand genoemd). </a:t>
            </a:r>
          </a:p>
          <a:p>
            <a:pPr>
              <a:buNone/>
            </a:pPr>
            <a:r>
              <a:rPr lang="nl-NL" dirty="0" smtClean="0"/>
              <a:t>	</a:t>
            </a:r>
            <a:r>
              <a:rPr lang="nl-NL" b="1" dirty="0" smtClean="0"/>
              <a:t>De noodzaak wordt door de sociale dienst van de gemeente vastgesteld.</a:t>
            </a:r>
          </a:p>
          <a:p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Gemeente en UWV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>
                <a:hlinkClick r:id="rId2"/>
              </a:rPr>
              <a:t>http://</a:t>
            </a:r>
            <a:r>
              <a:rPr lang="nl-NL" dirty="0" smtClean="0">
                <a:hlinkClick r:id="rId2"/>
              </a:rPr>
              <a:t>www.schooltv.nl/beeldbank/clip/20110621_uwvgemeente01</a:t>
            </a:r>
            <a:r>
              <a:rPr lang="nl-NL" dirty="0" smtClean="0"/>
              <a:t> 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vakbeweging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Werknemers kunnen lid worden van een vakbond. </a:t>
            </a:r>
          </a:p>
          <a:p>
            <a:r>
              <a:rPr lang="nl-NL" dirty="0" smtClean="0"/>
              <a:t>Een </a:t>
            </a:r>
            <a:r>
              <a:rPr lang="nl-NL" b="1" dirty="0" smtClean="0"/>
              <a:t>vakbond</a:t>
            </a:r>
            <a:r>
              <a:rPr lang="nl-NL" dirty="0" smtClean="0"/>
              <a:t> komt op voor de belangen van werknemers. </a:t>
            </a:r>
          </a:p>
          <a:p>
            <a:r>
              <a:rPr lang="nl-NL" dirty="0" smtClean="0"/>
              <a:t>Alle vakbonden samen noemen we de vakbeweging</a:t>
            </a:r>
            <a:r>
              <a:rPr lang="nl-NL" dirty="0" smtClean="0"/>
              <a:t>.</a:t>
            </a:r>
          </a:p>
          <a:p>
            <a:endParaRPr lang="nl-NL" dirty="0" smtClean="0"/>
          </a:p>
          <a:p>
            <a:pPr>
              <a:buNone/>
            </a:pPr>
            <a:r>
              <a:rPr lang="nl-NL" dirty="0" smtClean="0"/>
              <a:t>	</a:t>
            </a:r>
            <a:r>
              <a:rPr lang="nl-NL" dirty="0" smtClean="0">
                <a:hlinkClick r:id="rId2"/>
              </a:rPr>
              <a:t>http</a:t>
            </a:r>
            <a:r>
              <a:rPr lang="nl-NL" dirty="0" smtClean="0">
                <a:hlinkClick r:id="rId2"/>
              </a:rPr>
              <a:t>://</a:t>
            </a:r>
            <a:r>
              <a:rPr lang="nl-NL" dirty="0" smtClean="0">
                <a:hlinkClick r:id="rId2"/>
              </a:rPr>
              <a:t>www.schooltv.nl/beeldbank/clip/20100317_geschiedenisvakbond02</a:t>
            </a:r>
            <a:r>
              <a:rPr lang="nl-NL" dirty="0" smtClean="0"/>
              <a:t> 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	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Vakcentrales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NL" dirty="0" smtClean="0"/>
              <a:t>	</a:t>
            </a:r>
            <a:r>
              <a:rPr lang="nl-NL" u="sng" dirty="0" smtClean="0"/>
              <a:t>De meeste vakbonden zijn aangesloten bij een van de volgende drie vakcentrales:</a:t>
            </a:r>
          </a:p>
          <a:p>
            <a:pPr>
              <a:buNone/>
            </a:pPr>
            <a:endParaRPr lang="nl-NL" dirty="0"/>
          </a:p>
          <a:p>
            <a:r>
              <a:rPr lang="nl-NL" dirty="0" smtClean="0"/>
              <a:t>De </a:t>
            </a:r>
            <a:r>
              <a:rPr lang="nl-NL" b="1" dirty="0" smtClean="0"/>
              <a:t>FNV</a:t>
            </a:r>
            <a:r>
              <a:rPr lang="nl-NL" dirty="0" smtClean="0"/>
              <a:t> (Federatie Nederlandse Vakbeweging)</a:t>
            </a:r>
          </a:p>
          <a:p>
            <a:r>
              <a:rPr lang="nl-NL" dirty="0" smtClean="0"/>
              <a:t>De </a:t>
            </a:r>
            <a:r>
              <a:rPr lang="nl-NL" b="1" dirty="0" smtClean="0"/>
              <a:t>CNV</a:t>
            </a:r>
            <a:r>
              <a:rPr lang="nl-NL" dirty="0" smtClean="0"/>
              <a:t> (Christelijke Nationaal Vakverbond)</a:t>
            </a:r>
          </a:p>
          <a:p>
            <a:r>
              <a:rPr lang="nl-NL" dirty="0" smtClean="0"/>
              <a:t>De </a:t>
            </a:r>
            <a:r>
              <a:rPr lang="nl-NL" b="1" dirty="0" smtClean="0"/>
              <a:t>Unie MHP </a:t>
            </a:r>
            <a:r>
              <a:rPr lang="nl-NL" dirty="0" smtClean="0"/>
              <a:t>(De Unie voor Middengroepen en Hoger personeel)</a:t>
            </a:r>
          </a:p>
          <a:p>
            <a:endParaRPr lang="nl-NL" dirty="0"/>
          </a:p>
          <a:p>
            <a:pPr>
              <a:buNone/>
            </a:pPr>
            <a:r>
              <a:rPr lang="nl-NL" dirty="0" smtClean="0"/>
              <a:t>	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Taken Vakcentrales en Vakbonden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/>
              <a:t>I</a:t>
            </a:r>
            <a:r>
              <a:rPr lang="nl-NL" dirty="0" smtClean="0"/>
              <a:t>ndividuele belangenbehartiging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Onderhandelen op bedrijfsniveau (bijv. staking)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Onderhandelen op bedrijfstakniveau (bijv. CAO’s)</a:t>
            </a:r>
          </a:p>
          <a:p>
            <a:pPr marL="514350" indent="-514350">
              <a:buNone/>
            </a:pPr>
            <a:r>
              <a:rPr lang="nl-NL" dirty="0"/>
              <a:t>	</a:t>
            </a:r>
            <a:r>
              <a:rPr lang="nl-NL" dirty="0" smtClean="0"/>
              <a:t>CAO= Collectieve Arbeids Overeenkomst)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nl-NL" dirty="0" smtClean="0"/>
              <a:t>Overleg met de overheid op landelijk niveau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Belangen van werknemers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Voldoende werkgelegenheid</a:t>
            </a:r>
          </a:p>
          <a:p>
            <a:r>
              <a:rPr lang="nl-NL" dirty="0" smtClean="0"/>
              <a:t>Goede arbeidsvoorwaarden (loon e.d.)</a:t>
            </a:r>
          </a:p>
          <a:p>
            <a:r>
              <a:rPr lang="nl-NL" dirty="0" smtClean="0"/>
              <a:t>Goede arbeidsomstandigheden (gezonde werkplek)</a:t>
            </a:r>
          </a:p>
          <a:p>
            <a:r>
              <a:rPr lang="nl-NL" dirty="0" smtClean="0"/>
              <a:t>Promotiekansen</a:t>
            </a:r>
          </a:p>
          <a:p>
            <a:r>
              <a:rPr lang="nl-NL" dirty="0" smtClean="0"/>
              <a:t>Medezeggenschap</a:t>
            </a:r>
          </a:p>
          <a:p>
            <a:r>
              <a:rPr lang="nl-NL" dirty="0" smtClean="0"/>
              <a:t>Uitkering indien nodig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Werkgeversorganisaties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Drie grote werkgeversorganisaties</a:t>
            </a:r>
          </a:p>
          <a:p>
            <a:r>
              <a:rPr lang="nl-NL" b="1" dirty="0" smtClean="0"/>
              <a:t>VNO-NCW</a:t>
            </a:r>
            <a:r>
              <a:rPr lang="nl-NL" dirty="0" smtClean="0"/>
              <a:t> (fusie tussen Verbond van nederlandse ondernemingen en Nederlands Christelijk Werkgeversverbond)</a:t>
            </a:r>
          </a:p>
          <a:p>
            <a:r>
              <a:rPr lang="nl-NL" b="1" dirty="0" smtClean="0"/>
              <a:t>MKB-Nederland</a:t>
            </a:r>
            <a:r>
              <a:rPr lang="nl-NL" dirty="0" smtClean="0"/>
              <a:t> (Koninklijke Vereniging Midden- en Kleinbedrijf)</a:t>
            </a:r>
          </a:p>
          <a:p>
            <a:r>
              <a:rPr lang="nl-NL" b="1" dirty="0" smtClean="0"/>
              <a:t>LTO</a:t>
            </a:r>
            <a:r>
              <a:rPr lang="nl-NL" dirty="0" smtClean="0"/>
              <a:t> (Federatie van Land- en Tuinbouworganisaties)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Belangen van werkgevers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Lage kosten (loonkosten e.d.)</a:t>
            </a:r>
          </a:p>
          <a:p>
            <a:r>
              <a:rPr lang="nl-NL" dirty="0" smtClean="0"/>
              <a:t>Weinig concurrentie buitenland</a:t>
            </a:r>
          </a:p>
          <a:p>
            <a:r>
              <a:rPr lang="nl-NL" dirty="0" smtClean="0"/>
              <a:t>Ijverige, goed opgeleide werknemers</a:t>
            </a:r>
          </a:p>
          <a:p>
            <a:r>
              <a:rPr lang="nl-NL" dirty="0" smtClean="0"/>
              <a:t>Arbeidsrust</a:t>
            </a:r>
          </a:p>
          <a:p>
            <a:r>
              <a:rPr lang="nl-NL" dirty="0" smtClean="0"/>
              <a:t>Zo min mogelijk regels van de overheid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Sociale partners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De werknemersorganisaties en werkgeversorganisaties samen noem je de </a:t>
            </a:r>
            <a:r>
              <a:rPr lang="nl-NL" b="1" dirty="0" smtClean="0"/>
              <a:t>sociale partners.</a:t>
            </a:r>
          </a:p>
          <a:p>
            <a:pPr>
              <a:buNone/>
            </a:pPr>
            <a:endParaRPr lang="nl-NL" b="1" dirty="0" smtClean="0"/>
          </a:p>
          <a:p>
            <a:pPr>
              <a:buNone/>
            </a:pPr>
            <a:r>
              <a:rPr lang="nl-NL" dirty="0" smtClean="0"/>
              <a:t>	Een van de belangrijkste taken van de sociale partners is </a:t>
            </a:r>
            <a:r>
              <a:rPr lang="nl-NL" b="1" dirty="0" smtClean="0"/>
              <a:t>het afsluiten van CAO’s.</a:t>
            </a:r>
          </a:p>
          <a:p>
            <a:pPr>
              <a:buNone/>
            </a:pPr>
            <a:r>
              <a:rPr lang="nl-NL" b="1" dirty="0" smtClean="0"/>
              <a:t>	Als de minister de CAO akkoord gaat, is de CAO bindend.</a:t>
            </a:r>
            <a:endParaRPr lang="nl-N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73</TotalTime>
  <Words>488</Words>
  <Application>Microsoft Office PowerPoint</Application>
  <PresentationFormat>On-screen Show (4:3)</PresentationFormat>
  <Paragraphs>154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Module</vt:lpstr>
      <vt:lpstr>Reader Werk</vt:lpstr>
      <vt:lpstr>Paragraaf 7 Sociale partners</vt:lpstr>
      <vt:lpstr>De vakbeweging</vt:lpstr>
      <vt:lpstr>Vakcentrales</vt:lpstr>
      <vt:lpstr>Taken Vakcentrales en Vakbonden</vt:lpstr>
      <vt:lpstr>Belangen van werknemers</vt:lpstr>
      <vt:lpstr>Werkgeversorganisaties</vt:lpstr>
      <vt:lpstr>Belangen van werkgevers</vt:lpstr>
      <vt:lpstr>Sociale partners</vt:lpstr>
      <vt:lpstr>Invloed van werknemers</vt:lpstr>
      <vt:lpstr>Invloed werkgevers</vt:lpstr>
      <vt:lpstr>Paragraaf 8 Verzorgingsstaat</vt:lpstr>
      <vt:lpstr>De verzorgingsstaat</vt:lpstr>
      <vt:lpstr>Ontstaansgeschiedenis</vt:lpstr>
      <vt:lpstr>Taken Verzorgingsstaat</vt:lpstr>
      <vt:lpstr>Sociale zekerheid</vt:lpstr>
      <vt:lpstr>1. Sociale verzekeringen</vt:lpstr>
      <vt:lpstr>2. Sociale voorzieningen</vt:lpstr>
      <vt:lpstr>Bijstandsuitkering</vt:lpstr>
      <vt:lpstr>De Bijstand maakt onderscheid</vt:lpstr>
      <vt:lpstr>Gemeente en UWV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Reader Werk</dc:title>
  <dc:creator>Eigenaar</dc:creator>
  <cp:lastModifiedBy>Eigenaar</cp:lastModifiedBy>
  <cp:revision>14</cp:revision>
  <dcterms:created xsi:type="dcterms:W3CDTF">2013-12-09T16:04:55Z</dcterms:created>
  <dcterms:modified xsi:type="dcterms:W3CDTF">2013-12-10T07:16:31Z</dcterms:modified>
</cp:coreProperties>
</file>