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5" r:id="rId9"/>
    <p:sldId id="266" r:id="rId10"/>
    <p:sldId id="269" r:id="rId11"/>
    <p:sldId id="270" r:id="rId12"/>
    <p:sldId id="261" r:id="rId13"/>
    <p:sldId id="343" r:id="rId14"/>
    <p:sldId id="262" r:id="rId15"/>
    <p:sldId id="339" r:id="rId16"/>
    <p:sldId id="340" r:id="rId17"/>
    <p:sldId id="341" r:id="rId18"/>
    <p:sldId id="342" r:id="rId19"/>
    <p:sldId id="268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5" r:id="rId29"/>
    <p:sldId id="278" r:id="rId30"/>
    <p:sldId id="280" r:id="rId31"/>
    <p:sldId id="281" r:id="rId32"/>
    <p:sldId id="282" r:id="rId33"/>
    <p:sldId id="283" r:id="rId34"/>
    <p:sldId id="284" r:id="rId35"/>
    <p:sldId id="289" r:id="rId36"/>
    <p:sldId id="295" r:id="rId37"/>
    <p:sldId id="290" r:id="rId38"/>
    <p:sldId id="287" r:id="rId39"/>
    <p:sldId id="294" r:id="rId40"/>
    <p:sldId id="288" r:id="rId41"/>
    <p:sldId id="291" r:id="rId42"/>
    <p:sldId id="292" r:id="rId43"/>
    <p:sldId id="296" r:id="rId44"/>
    <p:sldId id="293" r:id="rId45"/>
    <p:sldId id="302" r:id="rId46"/>
    <p:sldId id="303" r:id="rId47"/>
    <p:sldId id="297" r:id="rId48"/>
    <p:sldId id="298" r:id="rId49"/>
    <p:sldId id="299" r:id="rId50"/>
    <p:sldId id="300" r:id="rId51"/>
    <p:sldId id="301" r:id="rId52"/>
    <p:sldId id="307" r:id="rId53"/>
    <p:sldId id="304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28" r:id="rId64"/>
    <p:sldId id="317" r:id="rId65"/>
    <p:sldId id="324" r:id="rId66"/>
    <p:sldId id="318" r:id="rId67"/>
    <p:sldId id="319" r:id="rId68"/>
    <p:sldId id="320" r:id="rId69"/>
    <p:sldId id="321" r:id="rId70"/>
    <p:sldId id="322" r:id="rId71"/>
    <p:sldId id="323" r:id="rId72"/>
    <p:sldId id="325" r:id="rId73"/>
    <p:sldId id="326" r:id="rId74"/>
    <p:sldId id="327" r:id="rId75"/>
    <p:sldId id="336" r:id="rId76"/>
    <p:sldId id="329" r:id="rId77"/>
    <p:sldId id="330" r:id="rId78"/>
    <p:sldId id="331" r:id="rId79"/>
    <p:sldId id="332" r:id="rId80"/>
    <p:sldId id="333" r:id="rId81"/>
    <p:sldId id="338" r:id="rId82"/>
    <p:sldId id="334" r:id="rId83"/>
    <p:sldId id="335" r:id="rId84"/>
    <p:sldId id="337" r:id="rId85"/>
    <p:sldId id="305" r:id="rId86"/>
    <p:sldId id="306" r:id="rId8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099402-63A0-4048-BAED-9749161646D7}" type="datetimeFigureOut">
              <a:rPr lang="nl-NL" smtClean="0"/>
              <a:pPr/>
              <a:t>2-12-2019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9C1ED9-74F9-4675-A810-6BE1E7C57C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05&amp;v=uPu05788I0U&amp;feature=emb_lo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3hES7a5kzA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HwLm5AlBk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o.nl/2doc/11-04-2016/VARA_10137866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roepbrabant.nl/?news/270013392/Wie+herkent+deze+twee+kopschoppers+uit+Breda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imZG3lXj444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h5_9YmgFyw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WCN6auO6Lg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BpOuirq48l4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o.nl/kijken-in-de-ziel-rechters/27-07-2015/VPWON_1236329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Criminaliteit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Nadya Karim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Vandaag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Huiswerkcontrole</a:t>
            </a:r>
            <a:r>
              <a:rPr lang="en-US"/>
              <a:t> H1</a:t>
            </a:r>
          </a:p>
          <a:p>
            <a:r>
              <a:rPr lang="en-US" err="1"/>
              <a:t>Leerdoelen</a:t>
            </a:r>
            <a:endParaRPr lang="en-US"/>
          </a:p>
          <a:p>
            <a:r>
              <a:rPr lang="en-US" err="1"/>
              <a:t>Uitleg</a:t>
            </a:r>
            <a:r>
              <a:rPr lang="en-US"/>
              <a:t> H2</a:t>
            </a:r>
          </a:p>
          <a:p>
            <a:r>
              <a:rPr lang="en-US" err="1"/>
              <a:t>Aan</a:t>
            </a:r>
            <a:r>
              <a:rPr lang="en-US"/>
              <a:t> de slag met H2</a:t>
            </a:r>
          </a:p>
          <a:p>
            <a:r>
              <a:rPr lang="en-US" err="1"/>
              <a:t>Uitleg</a:t>
            </a:r>
            <a:r>
              <a:rPr lang="en-US"/>
              <a:t> PO</a:t>
            </a:r>
          </a:p>
          <a:p>
            <a:r>
              <a:rPr lang="en-US" err="1"/>
              <a:t>Afsluiting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Leerdoelen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/>
              <a:t>-Het begrip criminaliteit (als tijd- en plaatsgebonden begrip) kunnen uitleggen.</a:t>
            </a:r>
          </a:p>
          <a:p>
            <a:pPr>
              <a:buNone/>
            </a:pPr>
            <a:r>
              <a:rPr lang="nl-NL" dirty="0"/>
              <a:t>- Benoemen en herkennen waarom criminaliteit een maatschappelijk probleem is. </a:t>
            </a:r>
          </a:p>
          <a:p>
            <a:pPr>
              <a:buNone/>
            </a:pPr>
            <a:r>
              <a:rPr lang="nl-NL" dirty="0"/>
              <a:t>-De materiële- en immateriële gevolgen van criminaliteit kunnen benoemen en herkennen. </a:t>
            </a:r>
          </a:p>
          <a:p>
            <a:pPr>
              <a:buNone/>
            </a:pPr>
            <a:r>
              <a:rPr lang="nl-NL" dirty="0"/>
              <a:t>-Herkennen en benoemen welke rol massamedia heeft bij de beeldvorming van criminaliteit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2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H2 Ons beeld van Criminaliteit.</a:t>
            </a:r>
            <a:br>
              <a:rPr lang="nl-NL"/>
            </a:br>
            <a:r>
              <a:rPr lang="nl-NL"/>
              <a:t>&amp; Gevolgen van criminaliteit</a:t>
            </a:r>
          </a:p>
        </p:txBody>
      </p:sp>
      <p:pic>
        <p:nvPicPr>
          <p:cNvPr id="4" name="Content Placeholder 3" descr="trau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3816424" cy="2562854"/>
          </a:xfrm>
        </p:spPr>
      </p:pic>
      <p:pic>
        <p:nvPicPr>
          <p:cNvPr id="5" name="Picture 4" descr="ge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2307" y="4039328"/>
            <a:ext cx="4048125" cy="25431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059832" y="2060848"/>
            <a:ext cx="23762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059832" y="4221088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24128" y="1708089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/>
              <a:t>Immateriële gevolgen zijn niet in geld uit te drukken</a:t>
            </a:r>
            <a:r>
              <a:rPr lang="nl-NL"/>
              <a:t>:</a:t>
            </a:r>
          </a:p>
          <a:p>
            <a:r>
              <a:rPr lang="nl-NL"/>
              <a:t>Trauma, angst en gevoel van onveiligheid, normvervaging, eigenrichting, morele verontwaardiging.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509120"/>
            <a:ext cx="2843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/>
              <a:t>Materiële gevolgen zijn in geld uit te drukken:</a:t>
            </a:r>
          </a:p>
          <a:p>
            <a:r>
              <a:rPr lang="nl-NL"/>
              <a:t>Kosten in de samenleving en bestrijding van criminaliteit.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2ED5A-5AB8-40A9-A7F4-A5D4F750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DFBD86-0265-4CFD-88A8-C9A1502A5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Stel, je werkt in een winkel en je wordt overvallen. </a:t>
            </a:r>
          </a:p>
          <a:p>
            <a:endParaRPr lang="nl-NL" dirty="0"/>
          </a:p>
          <a:p>
            <a:pPr marL="118872" indent="0">
              <a:buNone/>
            </a:pPr>
            <a:r>
              <a:rPr lang="nl-NL" dirty="0"/>
              <a:t>Geef een voorbeeld van een materieel en een immaterieel gevolg voor jou.</a:t>
            </a:r>
          </a:p>
        </p:txBody>
      </p:sp>
    </p:spTree>
    <p:extLst>
      <p:ext uri="{BB962C8B-B14F-4D97-AF65-F5344CB8AC3E}">
        <p14:creationId xmlns:p14="http://schemas.microsoft.com/office/powerpoint/2010/main" val="22178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H2 Ons beeld van criminaliteit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l-NL"/>
              <a:t>Politiestatistieken:</a:t>
            </a:r>
          </a:p>
          <a:p>
            <a:r>
              <a:rPr lang="nl-NL"/>
              <a:t>Sommige delicten worden niet ontdekt</a:t>
            </a:r>
          </a:p>
          <a:p>
            <a:r>
              <a:rPr lang="nl-NL"/>
              <a:t>Aangiftebereidheid</a:t>
            </a:r>
          </a:p>
          <a:p>
            <a:r>
              <a:rPr lang="nl-NL"/>
              <a:t>Selectieve opsporing: etnisch profileren</a:t>
            </a:r>
          </a:p>
          <a:p>
            <a:r>
              <a:rPr lang="nl-NL"/>
              <a:t>bevolkingsopbouw- en groei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A9DE4-5B92-416D-8687-2EACB1D3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Politiestatistiekem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08D7FD-0BFD-4FC7-BD8D-BE1340745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Onontdekte delicten</a:t>
            </a:r>
          </a:p>
          <a:p>
            <a:r>
              <a:rPr lang="nl-NL" dirty="0"/>
              <a:t>Aangiftebereidheid</a:t>
            </a:r>
          </a:p>
          <a:p>
            <a:r>
              <a:rPr lang="nl-NL" dirty="0"/>
              <a:t>Selectieve opsporing (zoek en gij zult vinden)</a:t>
            </a:r>
          </a:p>
          <a:p>
            <a:r>
              <a:rPr lang="nl-NL" dirty="0"/>
              <a:t>Bevolkingsopbouw en -groei</a:t>
            </a:r>
          </a:p>
        </p:txBody>
      </p:sp>
    </p:spTree>
    <p:extLst>
      <p:ext uri="{BB962C8B-B14F-4D97-AF65-F5344CB8AC3E}">
        <p14:creationId xmlns:p14="http://schemas.microsoft.com/office/powerpoint/2010/main" val="2705909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21193-79E9-4416-AC54-1A3B2C46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Slachtoffer- en daderonderzoek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6FE781-126A-4D51-8925-209BEB4A6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b="1" dirty="0" err="1"/>
              <a:t>Slachtofferenquetes</a:t>
            </a:r>
            <a:r>
              <a:rPr lang="nl-NL" b="1" dirty="0"/>
              <a:t>: </a:t>
            </a:r>
            <a:r>
              <a:rPr lang="nl-NL" dirty="0"/>
              <a:t>anoniem</a:t>
            </a:r>
          </a:p>
          <a:p>
            <a:pPr marL="118872" indent="0">
              <a:buNone/>
            </a:pPr>
            <a:r>
              <a:rPr lang="nl-NL" dirty="0"/>
              <a:t>Elk jaar ligt het aantal delicten dat uit de </a:t>
            </a:r>
            <a:r>
              <a:rPr lang="nl-NL" dirty="0" err="1"/>
              <a:t>enquetes</a:t>
            </a:r>
            <a:r>
              <a:rPr lang="nl-NL" dirty="0"/>
              <a:t> blijkt hoger dan in de politiecijfers naar voren komt.</a:t>
            </a:r>
            <a:br>
              <a:rPr lang="nl-NL" dirty="0"/>
            </a:br>
            <a:r>
              <a:rPr lang="nl-NL" b="1" i="1" dirty="0">
                <a:solidFill>
                  <a:srgbClr val="FF0000"/>
                </a:solidFill>
              </a:rPr>
              <a:t>Vraag 7. Bedenk waarom mensen soms geen aangifte doen van een delict.</a:t>
            </a:r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r>
              <a:rPr lang="nl-NL" b="1" dirty="0" err="1"/>
              <a:t>Daderenquetes</a:t>
            </a:r>
            <a:r>
              <a:rPr lang="nl-NL" b="1" dirty="0"/>
              <a:t>: </a:t>
            </a:r>
          </a:p>
          <a:p>
            <a:pPr marL="118872" indent="0">
              <a:buNone/>
            </a:pPr>
            <a:r>
              <a:rPr lang="nl-NL" dirty="0"/>
              <a:t>Voordeel= onontdekte misdrijven komen aan het licht</a:t>
            </a:r>
          </a:p>
          <a:p>
            <a:pPr marL="118872" indent="0">
              <a:buNone/>
            </a:pPr>
            <a:r>
              <a:rPr lang="nl-NL" dirty="0"/>
              <a:t>Nadeel=betrouwbaarheid van de antwoorden</a:t>
            </a:r>
            <a:br>
              <a:rPr lang="nl-NL" dirty="0"/>
            </a:br>
            <a:r>
              <a:rPr lang="nl-NL" b="1" i="1" dirty="0">
                <a:solidFill>
                  <a:srgbClr val="FF0000"/>
                </a:solidFill>
              </a:rPr>
              <a:t>Vraag 8. b. Op welke soort onderzoek of statistiek zijn de gegevens in bron 4 gebaseerd.</a:t>
            </a:r>
          </a:p>
        </p:txBody>
      </p:sp>
    </p:spTree>
    <p:extLst>
      <p:ext uri="{BB962C8B-B14F-4D97-AF65-F5344CB8AC3E}">
        <p14:creationId xmlns:p14="http://schemas.microsoft.com/office/powerpoint/2010/main" val="849665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B706E-8181-4FF1-ADF7-F7F2B428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Hoe (on)veilig is Nederland nu echt?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636EFA-6D6F-4A83-AB63-803EC67A9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l-NL" dirty="0"/>
              <a:t>Deze vraag is niet makkelijk te beantwoorden, want</a:t>
            </a:r>
          </a:p>
          <a:p>
            <a:endParaRPr lang="nl-NL" dirty="0"/>
          </a:p>
          <a:p>
            <a:r>
              <a:rPr lang="nl-NL" dirty="0"/>
              <a:t>Uit de cijfers lijkt de criminaliteit gestegen, maar de bevolking is ook gegroeid.</a:t>
            </a:r>
          </a:p>
          <a:p>
            <a:endParaRPr lang="nl-NL" dirty="0"/>
          </a:p>
          <a:p>
            <a:r>
              <a:rPr lang="nl-NL" dirty="0"/>
              <a:t>Toch zijn het aantal ernstige misdrijven wel gestegen (bijv. schietpartijen, liquidaties)</a:t>
            </a:r>
          </a:p>
        </p:txBody>
      </p:sp>
    </p:spTree>
    <p:extLst>
      <p:ext uri="{BB962C8B-B14F-4D97-AF65-F5344CB8AC3E}">
        <p14:creationId xmlns:p14="http://schemas.microsoft.com/office/powerpoint/2010/main" val="4156781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47E73-91FA-4591-BA68-C85FBF2E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AC7A4-CF66-4057-88C9-2465E3F66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Preventieve</a:t>
            </a:r>
            <a:r>
              <a:rPr lang="nl-NL" dirty="0"/>
              <a:t> maatregelen: acties om criminaliteit te </a:t>
            </a:r>
            <a:r>
              <a:rPr lang="nl-NL" dirty="0">
                <a:solidFill>
                  <a:srgbClr val="FF0000"/>
                </a:solidFill>
              </a:rPr>
              <a:t>VOORKOMEN</a:t>
            </a:r>
            <a:r>
              <a:rPr lang="nl-NL" dirty="0"/>
              <a:t> bijv.</a:t>
            </a:r>
          </a:p>
          <a:p>
            <a:pPr marL="118872" indent="0">
              <a:buNone/>
            </a:pPr>
            <a:r>
              <a:rPr lang="nl-NL" dirty="0"/>
              <a:t>- Investeren onderwijs (schooluitval voorkomen)</a:t>
            </a:r>
          </a:p>
          <a:p>
            <a:pPr marL="118872" indent="0">
              <a:buNone/>
            </a:pPr>
            <a:endParaRPr lang="nl-NL" dirty="0"/>
          </a:p>
          <a:p>
            <a:r>
              <a:rPr lang="nl-NL" b="1" dirty="0"/>
              <a:t>Repressieve</a:t>
            </a:r>
            <a:r>
              <a:rPr lang="nl-NL" dirty="0"/>
              <a:t> maatregelen: acties om criminaliteit </a:t>
            </a:r>
            <a:r>
              <a:rPr lang="nl-NL" dirty="0">
                <a:solidFill>
                  <a:srgbClr val="FF0000"/>
                </a:solidFill>
              </a:rPr>
              <a:t>AAN TE PAKKEN  </a:t>
            </a:r>
            <a:r>
              <a:rPr lang="nl-NL" dirty="0"/>
              <a:t>nadat het heeft plaatsgevonden bijv. </a:t>
            </a:r>
          </a:p>
          <a:p>
            <a:pPr marL="118872" indent="0">
              <a:buNone/>
            </a:pPr>
            <a:r>
              <a:rPr lang="nl-NL" dirty="0"/>
              <a:t>- Strengere straffen om af te schrikken</a:t>
            </a:r>
          </a:p>
        </p:txBody>
      </p:sp>
    </p:spTree>
    <p:extLst>
      <p:ext uri="{BB962C8B-B14F-4D97-AF65-F5344CB8AC3E}">
        <p14:creationId xmlns:p14="http://schemas.microsoft.com/office/powerpoint/2010/main" val="56989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Aan</a:t>
            </a:r>
            <a:r>
              <a:rPr lang="en-US"/>
              <a:t> de slag met…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Oefenen</a:t>
            </a:r>
            <a:r>
              <a:rPr lang="en-US" dirty="0"/>
              <a:t> van de </a:t>
            </a:r>
            <a:r>
              <a:rPr lang="en-US" dirty="0" err="1"/>
              <a:t>lesstof</a:t>
            </a:r>
            <a:r>
              <a:rPr lang="en-US" dirty="0"/>
              <a:t> </a:t>
            </a:r>
            <a:r>
              <a:rPr lang="en-US" dirty="0" err="1"/>
              <a:t>vanaf</a:t>
            </a:r>
            <a:r>
              <a:rPr lang="en-US" dirty="0"/>
              <a:t> </a:t>
            </a:r>
            <a:r>
              <a:rPr lang="en-US" dirty="0" err="1"/>
              <a:t>vraag</a:t>
            </a:r>
            <a:r>
              <a:rPr lang="en-US" dirty="0"/>
              <a:t> 9 in H2!</a:t>
            </a:r>
          </a:p>
        </p:txBody>
      </p:sp>
    </p:spTree>
    <p:extLst>
      <p:ext uri="{BB962C8B-B14F-4D97-AF65-F5344CB8AC3E}">
        <p14:creationId xmlns:p14="http://schemas.microsoft.com/office/powerpoint/2010/main" val="44942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Kerndoelen Criminaliteit</a:t>
            </a:r>
            <a:br>
              <a:rPr lang="nl-NL"/>
            </a:br>
            <a:r>
              <a:rPr lang="nl-NL"/>
              <a:t>Wat moet je kennen en kunnen?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600"/>
              <a:t>-Het begrip criminaliteit (als tijd- en plaatsgebonden begrip) kunnen uitleggen.</a:t>
            </a:r>
          </a:p>
          <a:p>
            <a:pPr>
              <a:buNone/>
            </a:pPr>
            <a:r>
              <a:rPr lang="nl-NL" sz="2600"/>
              <a:t>- Benoemen en herkennen waarom criminaliteit een maatschappelijk probleem is. </a:t>
            </a:r>
          </a:p>
          <a:p>
            <a:pPr>
              <a:buNone/>
            </a:pPr>
            <a:r>
              <a:rPr lang="nl-NL" sz="2600"/>
              <a:t>-De materiële- en immateriële gevolgen van criminaliteit kunnen benoemen en herkennen. </a:t>
            </a:r>
          </a:p>
          <a:p>
            <a:pPr>
              <a:buNone/>
            </a:pPr>
            <a:r>
              <a:rPr lang="nl-NL" sz="2600"/>
              <a:t>-Herkennen en benoemen welke rol massamedia heeft bij de beeldvorming van criminaliteit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Kun je nu…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/>
              <a:t>-Het begrip criminaliteit (als tijd- en plaatsgebonden begrip) uitleggen?</a:t>
            </a:r>
          </a:p>
          <a:p>
            <a:pPr>
              <a:buNone/>
            </a:pPr>
            <a:r>
              <a:rPr lang="nl-NL"/>
              <a:t>- Benoemen en herkennen waarom criminaliteit een maatschappelijk probleem is?</a:t>
            </a:r>
          </a:p>
          <a:p>
            <a:pPr>
              <a:buNone/>
            </a:pPr>
            <a:r>
              <a:rPr lang="nl-NL"/>
              <a:t>-De materiële- en immateriële gevolgen van criminaliteit benoemen en herkennen?</a:t>
            </a:r>
          </a:p>
          <a:p>
            <a:pPr>
              <a:buNone/>
            </a:pPr>
            <a:r>
              <a:rPr lang="nl-NL"/>
              <a:t>-Herkennen en benoemen welke rol massamedia heeft bij de beeldvorming van criminaliteit?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6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Huiswerkcheck</a:t>
            </a:r>
          </a:p>
          <a:p>
            <a:r>
              <a:rPr lang="nl-NL"/>
              <a:t>Uitleg nieuwe PO</a:t>
            </a:r>
          </a:p>
          <a:p>
            <a:r>
              <a:rPr lang="nl-NL"/>
              <a:t>Uitleg leerdoelen en H3</a:t>
            </a:r>
          </a:p>
          <a:p>
            <a:r>
              <a:rPr lang="nl-NL"/>
              <a:t>Aan de slag met H3</a:t>
            </a:r>
          </a:p>
          <a:p>
            <a:r>
              <a:rPr lang="nl-NL"/>
              <a:t>Afsluiting: leerdoelencheck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Leerdoelen. Na de les moet je...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kunnen benoemen bij welke groepen in de samenleving crimineel gedrag meer voorkomt.</a:t>
            </a:r>
          </a:p>
          <a:p>
            <a:endParaRPr lang="nl-NL" dirty="0"/>
          </a:p>
          <a:p>
            <a:r>
              <a:rPr lang="nl-NL" dirty="0"/>
              <a:t>de individuele oorzaken en maatschappelijke oorzaken van criminaliteit kunnen benoemen en herkennen.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H3 Oorzaken van criminaliteit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/>
              <a:t>Bij bepaalde groepen komt criminaliteit vaker voor:</a:t>
            </a:r>
          </a:p>
          <a:p>
            <a:pPr>
              <a:buNone/>
            </a:pPr>
            <a:r>
              <a:rPr lang="nl-NL"/>
              <a:t>-lage maatschappelijke positie</a:t>
            </a:r>
          </a:p>
          <a:p>
            <a:pPr>
              <a:buNone/>
            </a:pPr>
            <a:r>
              <a:rPr lang="nl-NL"/>
              <a:t>-etnische afkomst</a:t>
            </a:r>
          </a:p>
          <a:p>
            <a:pPr>
              <a:buNone/>
            </a:pPr>
            <a:r>
              <a:rPr lang="nl-NL"/>
              <a:t>-geslacht</a:t>
            </a:r>
          </a:p>
          <a:p>
            <a:pPr>
              <a:buNone/>
            </a:pPr>
            <a:r>
              <a:rPr lang="nl-NL"/>
              <a:t>-leeftijd</a:t>
            </a:r>
          </a:p>
          <a:p>
            <a:pPr>
              <a:buNone/>
            </a:pPr>
            <a:endParaRPr lang="nl-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Waarom wordt iemand crimineel?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/>
              <a:t>Individuele oorzaken/risicogedrag:</a:t>
            </a:r>
          </a:p>
          <a:p>
            <a:r>
              <a:rPr lang="nl-NL"/>
              <a:t>Gebrekkige opvoeding</a:t>
            </a:r>
          </a:p>
          <a:p>
            <a:r>
              <a:rPr lang="nl-NL"/>
              <a:t>Gedrags- en psychische problemen</a:t>
            </a:r>
          </a:p>
          <a:p>
            <a:r>
              <a:rPr lang="nl-NL"/>
              <a:t>Sterke groepsdruk</a:t>
            </a:r>
          </a:p>
          <a:p>
            <a:r>
              <a:rPr lang="nl-NL"/>
              <a:t>Problematisch drugsgebruik</a:t>
            </a:r>
          </a:p>
          <a:p>
            <a:r>
              <a:rPr lang="nl-NL"/>
              <a:t>Persoonlijkheidskenmerken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/>
              <a:t>Maatschappelijke oorzaken:</a:t>
            </a:r>
          </a:p>
          <a:p>
            <a:r>
              <a:rPr lang="nl-NL"/>
              <a:t>Slechte levensomstandigheden</a:t>
            </a:r>
          </a:p>
          <a:p>
            <a:r>
              <a:rPr lang="nl-NL"/>
              <a:t>Anonieme samenleving</a:t>
            </a:r>
          </a:p>
          <a:p>
            <a:r>
              <a:rPr lang="nl-NL"/>
              <a:t>Gelegenheid maakt de dief</a:t>
            </a:r>
          </a:p>
          <a:p>
            <a:r>
              <a:rPr lang="nl-NL"/>
              <a:t>Minder besef van waarden en normen</a:t>
            </a:r>
          </a:p>
          <a:p>
            <a:r>
              <a:rPr lang="nl-NL"/>
              <a:t>Gebrek aan maatschappelijke bindingen</a:t>
            </a:r>
          </a:p>
          <a:p>
            <a:r>
              <a:rPr lang="nl-NL"/>
              <a:t>Eens een dief, altijd een dief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 de slag!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Vraag 1 t/m 14 maken van H3</a:t>
            </a:r>
          </a:p>
          <a:p>
            <a:r>
              <a:rPr lang="nl-NL"/>
              <a:t>Dit is huiswerk voor volgende week vrijdag!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tlCol="0" anchor="t">
            <a:normAutofit fontScale="92500" lnSpcReduction="20000"/>
          </a:bodyPr>
          <a:lstStyle/>
          <a:p>
            <a:pPr marL="118745" indent="0">
              <a:buNone/>
            </a:pPr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uur blokuur</a:t>
            </a:r>
          </a:p>
          <a:p>
            <a:pPr marL="575945" indent="-457200"/>
            <a:r>
              <a:rPr lang="nl-NL" dirty="0"/>
              <a:t>Leerdoelencheck H 1 t/m 3</a:t>
            </a:r>
          </a:p>
          <a:p>
            <a:pPr marL="438785"/>
            <a:r>
              <a:rPr lang="nl-NL" dirty="0"/>
              <a:t>Uitleg H4</a:t>
            </a:r>
          </a:p>
          <a:p>
            <a:pPr marL="438150"/>
            <a:r>
              <a:rPr lang="nl-NL" dirty="0"/>
              <a:t>Oefenen met de lesstof</a:t>
            </a:r>
          </a:p>
          <a:p>
            <a:pPr marL="438150"/>
            <a:r>
              <a:rPr lang="nl-NL" dirty="0"/>
              <a:t>Vragen bespreken</a:t>
            </a:r>
          </a:p>
          <a:p>
            <a:pPr marL="438150"/>
            <a:r>
              <a:rPr lang="nl-NL" dirty="0"/>
              <a:t>Leerdoelencheck (in duo’s)</a:t>
            </a:r>
          </a:p>
          <a:p>
            <a:pPr marL="438150"/>
            <a:endParaRPr lang="nl-NL" dirty="0"/>
          </a:p>
          <a:p>
            <a:pPr marL="118110" indent="0">
              <a:buNone/>
            </a:pPr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uur blokuur</a:t>
            </a:r>
          </a:p>
          <a:p>
            <a:pPr marL="575310" indent="-457200"/>
            <a:r>
              <a:rPr lang="nl-NL" dirty="0"/>
              <a:t>Uitleg H5 </a:t>
            </a:r>
          </a:p>
          <a:p>
            <a:pPr marL="575310" indent="-457200"/>
            <a:r>
              <a:rPr lang="nl-NL" dirty="0"/>
              <a:t>Oefenen met de lesstof</a:t>
            </a:r>
          </a:p>
          <a:p>
            <a:pPr marL="575310" indent="-457200"/>
            <a:r>
              <a:rPr lang="nl-NL" dirty="0"/>
              <a:t>Leerdoelencheck</a:t>
            </a:r>
          </a:p>
          <a:p>
            <a:pPr marL="438150"/>
            <a:endParaRPr lang="nl-N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Leerdoelen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4000" dirty="0"/>
              <a:t>Na deze les kun je...</a:t>
            </a:r>
          </a:p>
          <a:p>
            <a:r>
              <a:rPr lang="nl-NL" sz="4000" dirty="0"/>
              <a:t>uitleggen wat een rechtsstaat is</a:t>
            </a:r>
          </a:p>
          <a:p>
            <a:r>
              <a:rPr lang="nl-NL" sz="4000" dirty="0"/>
              <a:t>de kenmerken van de rechtsstaat herkennen en benoemen</a:t>
            </a:r>
          </a:p>
          <a:p>
            <a:r>
              <a:rPr lang="nl-NL" sz="4000" dirty="0"/>
              <a:t>de knelpunten in de rechtsstaat benoemen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H4 Nederland is een rechtsstaat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endParaRPr lang="nl-NL" dirty="0"/>
          </a:p>
          <a:p>
            <a:pPr algn="ctr">
              <a:buNone/>
            </a:pPr>
            <a:r>
              <a:rPr lang="nl-NL" sz="3600" b="1" i="1" dirty="0">
                <a:hlinkClick r:id="rId2"/>
              </a:rPr>
              <a:t>Nederland is een rechtsstaat en daarin heeft de overheid 2 taken</a:t>
            </a:r>
            <a:r>
              <a:rPr lang="nl-NL" sz="3600" b="1" i="1" dirty="0"/>
              <a:t>:</a:t>
            </a:r>
          </a:p>
          <a:p>
            <a:pPr algn="ctr">
              <a:buNone/>
            </a:pPr>
            <a:endParaRPr lang="nl-NL" i="1" dirty="0"/>
          </a:p>
          <a:p>
            <a:pPr marL="633222" indent="-514350">
              <a:buFont typeface="+mj-lt"/>
              <a:buAutoNum type="arabicPeriod"/>
            </a:pPr>
            <a:r>
              <a:rPr lang="nl-NL" u="sng" dirty="0"/>
              <a:t>Rechtshandhaving</a:t>
            </a:r>
            <a:br>
              <a:rPr lang="nl-NL" u="sng" dirty="0"/>
            </a:br>
            <a:r>
              <a:rPr lang="nl-NL" dirty="0"/>
              <a:t>handhaven van de rechtsorde</a:t>
            </a:r>
            <a:br>
              <a:rPr lang="nl-NL" dirty="0"/>
            </a:br>
            <a:endParaRPr lang="nl-NL" dirty="0"/>
          </a:p>
          <a:p>
            <a:pPr marL="633222" indent="-514350">
              <a:buFont typeface="+mj-lt"/>
              <a:buAutoNum type="arabicPeriod"/>
            </a:pPr>
            <a:r>
              <a:rPr lang="nl-NL" u="sng" dirty="0"/>
              <a:t>Rechtsbescherming</a:t>
            </a:r>
            <a:br>
              <a:rPr lang="nl-NL" u="sng" dirty="0"/>
            </a:br>
            <a:r>
              <a:rPr lang="nl-NL" dirty="0"/>
              <a:t>burgers worden beschermt tegen de macht en willekeur van de overheid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H1 Wat is criminaliteit?</a:t>
            </a:r>
          </a:p>
        </p:txBody>
      </p:sp>
      <p:pic>
        <p:nvPicPr>
          <p:cNvPr id="5" name="Picture 4" descr="strafrecht_wetbo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7958950" cy="4489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2924944"/>
            <a:ext cx="792088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/>
              <a:t>Alle gedragingen die door de wet strafbaar gesteld zijn.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herken je een rechtsstaat?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nl-NL" dirty="0"/>
              <a:t>DE KENMERKEN</a:t>
            </a:r>
          </a:p>
          <a:p>
            <a:pPr marL="118872" indent="0">
              <a:buNone/>
            </a:pPr>
            <a:endParaRPr lang="nl-NL" b="1" dirty="0"/>
          </a:p>
          <a:p>
            <a:pPr marL="118872" indent="0">
              <a:buNone/>
            </a:pPr>
            <a:r>
              <a:rPr lang="nl-NL" b="1" dirty="0"/>
              <a:t>Taak Rechtsbescherming</a:t>
            </a:r>
          </a:p>
          <a:p>
            <a:r>
              <a:rPr lang="nl-NL" dirty="0"/>
              <a:t>Grondwet</a:t>
            </a:r>
          </a:p>
          <a:p>
            <a:r>
              <a:rPr lang="nl-NL" dirty="0"/>
              <a:t>Grondrechten</a:t>
            </a:r>
          </a:p>
          <a:p>
            <a:r>
              <a:rPr lang="nl-NL" dirty="0"/>
              <a:t>Onafhankelijke rechters</a:t>
            </a:r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r>
              <a:rPr lang="nl-NL" b="1" dirty="0"/>
              <a:t>Taak Rechtshandhaving</a:t>
            </a:r>
          </a:p>
          <a:p>
            <a:r>
              <a:rPr lang="nl-NL" dirty="0"/>
              <a:t>De WET: rechtsregels en rechtszekerheid</a:t>
            </a:r>
          </a:p>
          <a:p>
            <a:r>
              <a:rPr lang="nl-NL" dirty="0"/>
              <a:t>Onafhankelijke rechters</a:t>
            </a:r>
          </a:p>
          <a:p>
            <a:endParaRPr lang="nl-NL" dirty="0"/>
          </a:p>
          <a:p>
            <a:pPr marL="118872" indent="0">
              <a:buNone/>
            </a:pPr>
            <a:r>
              <a:rPr lang="nl-NL" dirty="0"/>
              <a:t>Anders:</a:t>
            </a:r>
          </a:p>
          <a:p>
            <a:r>
              <a:rPr lang="nl-NL" dirty="0"/>
              <a:t>Democratisch gekozen parlement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Scheiding der machten </a:t>
            </a:r>
            <a:br>
              <a:rPr lang="nl-NL" dirty="0"/>
            </a:br>
            <a:r>
              <a:rPr lang="nl-NL" dirty="0"/>
              <a:t>(Trias politica)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52450" y="1534132"/>
          <a:ext cx="8115300" cy="510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7840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/>
                        <a:t>Wetgevende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/>
                        <a:t>Uitvoerende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/>
                        <a:t>Rechterlijke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840">
                <a:tc>
                  <a:txBody>
                    <a:bodyPr/>
                    <a:lstStyle/>
                    <a:p>
                      <a:r>
                        <a:rPr lang="nl-NL" sz="2400" b="1"/>
                        <a:t>Politiek</a:t>
                      </a:r>
                      <a:r>
                        <a:rPr lang="nl-NL" sz="2400" b="1" baseline="0"/>
                        <a:t> orgaan</a:t>
                      </a:r>
                      <a:endParaRPr lang="nl-NL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/>
                        <a:t>Regering en parlement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/>
                        <a:t>Ministers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/>
                        <a:t>Rechters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782">
                <a:tc>
                  <a:txBody>
                    <a:bodyPr/>
                    <a:lstStyle/>
                    <a:p>
                      <a:r>
                        <a:rPr lang="nl-NL" sz="2400" b="1"/>
                        <a:t>Wat?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i="1"/>
                        <a:t>Maken wetten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i="1"/>
                        <a:t>Voeren wetten 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i="1"/>
                        <a:t>Beoordelen of wetten goed</a:t>
                      </a:r>
                      <a:r>
                        <a:rPr lang="nl-NL" sz="2400" i="1" baseline="0"/>
                        <a:t> worden nageleefd en doet uitspraak in conflicten.</a:t>
                      </a:r>
                      <a:endParaRPr lang="nl-NL" sz="2400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Knelpunten in de rechtsstaat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/>
              <a:t>Veiligheid of privacy (taken botsen)</a:t>
            </a:r>
          </a:p>
          <a:p>
            <a:r>
              <a:rPr lang="nl-NL" b="1" dirty="0"/>
              <a:t>Ongelijke behandeling</a:t>
            </a:r>
          </a:p>
          <a:p>
            <a:pPr>
              <a:buNone/>
            </a:pPr>
            <a:r>
              <a:rPr lang="nl-NL" dirty="0"/>
              <a:t>-verschillen en inkomen, opleiding, scholing en cultuur</a:t>
            </a:r>
          </a:p>
          <a:p>
            <a:pPr>
              <a:buNone/>
            </a:pPr>
            <a:r>
              <a:rPr lang="nl-NL" dirty="0"/>
              <a:t>-vooroordelen bij politie, justitie en rechters (wit)</a:t>
            </a:r>
          </a:p>
          <a:p>
            <a:pPr>
              <a:buNone/>
            </a:pPr>
            <a:r>
              <a:rPr lang="nl-NL" dirty="0"/>
              <a:t>-pakkans groter lagere milieus en etnische groepen (soort criminaliteit)</a:t>
            </a:r>
          </a:p>
          <a:p>
            <a:pPr>
              <a:buNone/>
            </a:pPr>
            <a:r>
              <a:rPr lang="nl-NL" dirty="0"/>
              <a:t>-racisme: allochtone, criminele jongeren worden sneller aangegeven en zwaarder gestraft (interpretatie gedrag – cultuur)</a:t>
            </a:r>
          </a:p>
          <a:p>
            <a:r>
              <a:rPr lang="nl-NL" b="1" dirty="0"/>
              <a:t>Botsende grondrechten (art. 1 – geloof/meningsuiting)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H4 (10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l-NL" dirty="0"/>
              <a:t>Maken vraag 4, 7, 8, 11 en 15. (2 minuten per vraag)</a:t>
            </a:r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r>
              <a:rPr lang="nl-NL" dirty="0"/>
              <a:t>Klaar met bovenstaande vragen? Check de vragen samen met elkaar en …</a:t>
            </a:r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r>
              <a:rPr lang="nl-NL" dirty="0"/>
              <a:t>-&gt; Maak de overige vragen = huiswerk</a:t>
            </a:r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Leerdoelencheck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Bespreken in duo’s vragen: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4, 7, 8, 11 en 15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Terugblik H4</a:t>
            </a:r>
          </a:p>
          <a:p>
            <a:r>
              <a:rPr lang="nl-NL" dirty="0"/>
              <a:t>Weektaak H5 en H6</a:t>
            </a:r>
          </a:p>
          <a:p>
            <a:r>
              <a:rPr lang="nl-NL" dirty="0"/>
              <a:t>Leerdoelen H5 </a:t>
            </a:r>
          </a:p>
          <a:p>
            <a:r>
              <a:rPr lang="nl-NL" dirty="0"/>
              <a:t>Uitleg H5</a:t>
            </a:r>
          </a:p>
          <a:p>
            <a:r>
              <a:rPr lang="nl-NL" dirty="0"/>
              <a:t>Aan de slag met het huiswerk H5</a:t>
            </a:r>
          </a:p>
          <a:p>
            <a:r>
              <a:rPr lang="nl-NL" dirty="0"/>
              <a:t>Afsluiting: leerdoelencheck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Leerdoelen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/>
              <a:t>Je kunt na de les..</a:t>
            </a:r>
          </a:p>
          <a:p>
            <a:r>
              <a:rPr lang="nl-NL"/>
              <a:t>herkennen welke soorten straffen en maatregelen er zijn voor jongeren.</a:t>
            </a:r>
          </a:p>
          <a:p>
            <a:r>
              <a:rPr lang="nl-NL"/>
              <a:t>de rechten van de verdachte kunnen benoemen.</a:t>
            </a:r>
          </a:p>
          <a:p>
            <a:r>
              <a:rPr lang="nl-NL"/>
              <a:t>uitleggen hoe lang een verdachte kan worden vastgehouden.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Uitgangspunten strafrecht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Alleen straf voor wat in de wet strafbaar is. </a:t>
            </a:r>
          </a:p>
          <a:p>
            <a:r>
              <a:rPr lang="nl-NL" dirty="0"/>
              <a:t>Ernst delict wordt meegewogen (overtreding of misdrijf)</a:t>
            </a:r>
          </a:p>
          <a:p>
            <a:r>
              <a:rPr lang="nl-NL" dirty="0"/>
              <a:t>Verschillende strafbare feiten door verschillende rechters beoordeeld</a:t>
            </a:r>
          </a:p>
          <a:p>
            <a:r>
              <a:rPr lang="nl-NL" dirty="0"/>
              <a:t>Situatie wordt meegewogen in strafbepaling </a:t>
            </a:r>
          </a:p>
          <a:p>
            <a:r>
              <a:rPr lang="nl-NL" dirty="0"/>
              <a:t>Rekening houden met persoonlijke eigenschappen en achtergrond van de verdachte: in geval van ontoerekeningsvatbaarheid -&gt; TBS</a:t>
            </a:r>
          </a:p>
          <a:p>
            <a:r>
              <a:rPr lang="nl-NL" dirty="0"/>
              <a:t>Leeftijd verdachte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Jeugdstrafrecht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tot 12 jaar geen vervolging</a:t>
            </a:r>
          </a:p>
          <a:p>
            <a:r>
              <a:rPr lang="nl-NL" b="1" dirty="0"/>
              <a:t>Tussen 12-18 jaar jeugdstrafrecht </a:t>
            </a:r>
            <a:r>
              <a:rPr lang="nl-NL" dirty="0"/>
              <a:t>(aparte regels alleen voor deze groep bijv. speciale kinderrechters en geen openbare rechtszittingen)</a:t>
            </a:r>
          </a:p>
          <a:p>
            <a:r>
              <a:rPr lang="nl-NL" dirty="0"/>
              <a:t>Jeugddetentie (jeugdgevangenis):</a:t>
            </a:r>
          </a:p>
          <a:p>
            <a:pPr>
              <a:buNone/>
            </a:pPr>
            <a:r>
              <a:rPr lang="nl-NL" dirty="0"/>
              <a:t>	-tot 16 max 1 jaar </a:t>
            </a:r>
            <a:br>
              <a:rPr lang="nl-NL" dirty="0"/>
            </a:br>
            <a:r>
              <a:rPr lang="nl-NL" dirty="0"/>
              <a:t>-vanaf 16 max 2 jaar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Jeugdstrafrecht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/>
              <a:t>Maatregelen:</a:t>
            </a:r>
          </a:p>
          <a:p>
            <a:pPr marL="0" indent="0">
              <a:buNone/>
            </a:pPr>
            <a:endParaRPr lang="nl-NL" b="1"/>
          </a:p>
          <a:p>
            <a:pPr marL="0" indent="0"/>
            <a:r>
              <a:rPr lang="nl-NL" b="1"/>
              <a:t>Ondertoezichtstelling</a:t>
            </a:r>
            <a:r>
              <a:rPr lang="nl-NL"/>
              <a:t>: gezinsvoogd (opvoeding)</a:t>
            </a:r>
          </a:p>
          <a:p>
            <a:pPr marL="0" indent="0"/>
            <a:r>
              <a:rPr lang="nl-NL" b="1"/>
              <a:t>Opvoedingsinrichting: </a:t>
            </a:r>
            <a:r>
              <a:rPr lang="nl-NL"/>
              <a:t>tuchtschool (heropvoeding)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Overtredingen en misdrijven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/>
              <a:t>	</a:t>
            </a:r>
            <a:r>
              <a:rPr lang="nl-NL" u="sng"/>
              <a:t>We maken onderscheid tussen twee vormen van strafbaar gedrag:</a:t>
            </a:r>
          </a:p>
          <a:p>
            <a:pPr>
              <a:buNone/>
            </a:pPr>
            <a:endParaRPr lang="nl-NL"/>
          </a:p>
          <a:p>
            <a:pPr marL="514350" indent="-514350">
              <a:buAutoNum type="arabicPeriod"/>
            </a:pPr>
            <a:r>
              <a:rPr lang="nl-NL" b="1" u="sng"/>
              <a:t>Overtredingen:</a:t>
            </a:r>
            <a:r>
              <a:rPr lang="nl-NL" b="1"/>
              <a:t> </a:t>
            </a:r>
            <a:r>
              <a:rPr lang="nl-NL"/>
              <a:t>lichte, strafbare feiten</a:t>
            </a:r>
          </a:p>
          <a:p>
            <a:pPr marL="514350" indent="-514350">
              <a:buNone/>
            </a:pPr>
            <a:r>
              <a:rPr lang="nl-NL"/>
              <a:t>	Voorbeeld: rood stoplicht negeren. </a:t>
            </a:r>
            <a:br>
              <a:rPr lang="nl-NL"/>
            </a:br>
            <a:r>
              <a:rPr lang="nl-NL"/>
              <a:t>Geen strafblad, maar boete.</a:t>
            </a:r>
          </a:p>
          <a:p>
            <a:pPr marL="514350" indent="-514350">
              <a:buNone/>
            </a:pPr>
            <a:r>
              <a:rPr lang="nl-NL"/>
              <a:t>2.  </a:t>
            </a:r>
            <a:r>
              <a:rPr lang="nl-NL" b="1" u="sng"/>
              <a:t>Misdrijven:</a:t>
            </a:r>
            <a:r>
              <a:rPr lang="nl-NL" b="1"/>
              <a:t> </a:t>
            </a:r>
            <a:r>
              <a:rPr lang="nl-NL"/>
              <a:t>ernstige, strafbare feiten</a:t>
            </a:r>
          </a:p>
          <a:p>
            <a:pPr marL="514350" indent="-514350">
              <a:buNone/>
            </a:pPr>
            <a:r>
              <a:rPr lang="nl-NL"/>
              <a:t>	Voorbeeld: Moord. </a:t>
            </a:r>
            <a:br>
              <a:rPr lang="nl-NL"/>
            </a:br>
            <a:r>
              <a:rPr lang="nl-NL"/>
              <a:t>Strafblad.</a:t>
            </a:r>
          </a:p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Adolescentenstrafrecht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2014 ingevoerd!</a:t>
            </a:r>
          </a:p>
          <a:p>
            <a:r>
              <a:rPr lang="nl-NL" dirty="0"/>
              <a:t>Jongeren van 16 tot 23 veroordelen als minderjarige of als volwassenen, afhankelijk van ontwikkelingsniveau. De rechter beslist.</a:t>
            </a:r>
          </a:p>
          <a:p>
            <a:r>
              <a:rPr lang="nl-NL" dirty="0"/>
              <a:t>Doel: Terugval voorkomen, namelijk maatwerk.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rechten van de verdachte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Redelijk vermoeden van schuld</a:t>
            </a:r>
          </a:p>
          <a:p>
            <a:r>
              <a:rPr lang="nl-NL" dirty="0"/>
              <a:t>Recht te weten waarvan je wordt verdacht</a:t>
            </a:r>
          </a:p>
          <a:p>
            <a:r>
              <a:rPr lang="nl-NL" dirty="0"/>
              <a:t>Recht op een advocaat</a:t>
            </a:r>
          </a:p>
          <a:p>
            <a:r>
              <a:rPr lang="nl-NL" dirty="0"/>
              <a:t>Recht om te zwijgen</a:t>
            </a:r>
          </a:p>
          <a:p>
            <a:r>
              <a:rPr lang="nl-NL" dirty="0"/>
              <a:t>Beperkte tijd van vasthouden (per delict verschillend)</a:t>
            </a:r>
          </a:p>
          <a:p>
            <a:r>
              <a:rPr lang="nl-NL" dirty="0"/>
              <a:t>Recht op een eerlijk proces</a:t>
            </a:r>
          </a:p>
          <a:p>
            <a:r>
              <a:rPr lang="nl-NL" dirty="0"/>
              <a:t>Onschuldig tot het tegendeel bewezen is</a:t>
            </a:r>
          </a:p>
          <a:p>
            <a:r>
              <a:rPr lang="nl-NL" dirty="0"/>
              <a:t>Hoger beroep</a:t>
            </a:r>
          </a:p>
          <a:p>
            <a:r>
              <a:rPr lang="nl-NL" dirty="0"/>
              <a:t>Zaken kunnen verjaren (per delict verschillend)</a:t>
            </a:r>
          </a:p>
          <a:p>
            <a:r>
              <a:rPr lang="nl-NL" dirty="0"/>
              <a:t>‘Double </a:t>
            </a:r>
            <a:r>
              <a:rPr lang="nl-NL" dirty="0" err="1"/>
              <a:t>jeopardy</a:t>
            </a:r>
            <a:r>
              <a:rPr lang="nl-NL" dirty="0"/>
              <a:t>’ (sinds 2013 niet in geval van moord)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Hoe lang kun je worden vastgehouden?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nl-NL" dirty="0">
                <a:solidFill>
                  <a:srgbClr val="FF0000"/>
                </a:solidFill>
              </a:rPr>
              <a:t>Zie bron 13 op </a:t>
            </a:r>
            <a:r>
              <a:rPr lang="nl-NL" dirty="0" err="1">
                <a:solidFill>
                  <a:srgbClr val="FF0000"/>
                </a:solidFill>
              </a:rPr>
              <a:t>blz</a:t>
            </a:r>
            <a:r>
              <a:rPr lang="nl-NL" dirty="0">
                <a:solidFill>
                  <a:srgbClr val="FF0000"/>
                </a:solidFill>
              </a:rPr>
              <a:t> 54!!!</a:t>
            </a:r>
          </a:p>
          <a:p>
            <a:r>
              <a:rPr lang="nl-NL" dirty="0"/>
              <a:t>Na verhoor max 6 uur vastgehouden worden</a:t>
            </a:r>
          </a:p>
          <a:p>
            <a:r>
              <a:rPr lang="nl-NL" dirty="0"/>
              <a:t>Max 15 uur omdat de tijd tussen 0.00-9.00 niet wordt meegerekend</a:t>
            </a:r>
          </a:p>
          <a:p>
            <a:r>
              <a:rPr lang="nl-NL" dirty="0"/>
              <a:t>Verlenging van 2 x 3 dagen=inverzekeringstelling</a:t>
            </a:r>
          </a:p>
          <a:p>
            <a:r>
              <a:rPr lang="nl-NL" dirty="0"/>
              <a:t>Langer dan 6 dagen? Toestemming nodig van rechter </a:t>
            </a:r>
            <a:r>
              <a:rPr lang="nl-NL" dirty="0" err="1"/>
              <a:t>commisaris</a:t>
            </a:r>
            <a:endParaRPr lang="nl-NL" dirty="0"/>
          </a:p>
          <a:p>
            <a:r>
              <a:rPr lang="nl-NL" dirty="0"/>
              <a:t>Dan start </a:t>
            </a:r>
            <a:r>
              <a:rPr lang="nl-NL" b="1" u="sng" dirty="0"/>
              <a:t>voorlopige hechtenis </a:t>
            </a:r>
            <a:r>
              <a:rPr lang="nl-NL" dirty="0"/>
              <a:t>in Huis van Bewaring voor max 14 dagen</a:t>
            </a:r>
          </a:p>
          <a:p>
            <a:r>
              <a:rPr lang="nl-NL" dirty="0"/>
              <a:t>Verlenging 3 x 30 dagen= totaal 110 dagen en 6 uur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 de slag met H5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/>
              <a:t>Maken vraag 1 t/m 15</a:t>
            </a:r>
          </a:p>
          <a:p>
            <a:endParaRPr lang="nl-NL" i="1"/>
          </a:p>
          <a:p>
            <a:pPr>
              <a:buNone/>
            </a:pPr>
            <a:r>
              <a:rPr lang="nl-NL" i="1"/>
              <a:t>	Maak de vragen samen of alleen. Zachtjes overleggen over de antwoorden.</a:t>
            </a:r>
          </a:p>
          <a:p>
            <a:pPr>
              <a:buNone/>
            </a:pPr>
            <a:endParaRPr lang="nl-NL" i="1"/>
          </a:p>
          <a:p>
            <a:pPr>
              <a:buNone/>
            </a:pPr>
            <a:r>
              <a:rPr lang="nl-NL" i="1"/>
              <a:t>	TIP: Zoek de antwoorden op in de tekst. Vraag je buurman/buurvrouw je te helpen als je er niet uitkomt. Komen jullie er samen niet uit, vraag dan de juf om hulp.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Kun je nu...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herkennen welke soorten straffen en maatregelen er zijn voor jongeren.</a:t>
            </a:r>
          </a:p>
          <a:p>
            <a:r>
              <a:rPr lang="nl-NL"/>
              <a:t>de rechten van de verdachte kunnen benoemen.</a:t>
            </a:r>
          </a:p>
          <a:p>
            <a:r>
              <a:rPr lang="nl-NL"/>
              <a:t>uitleggen hoe lang een verdachte kan worden vastgehouden.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 H6</a:t>
            </a:r>
          </a:p>
          <a:p>
            <a:r>
              <a:rPr lang="nl-NL" dirty="0"/>
              <a:t>Uitleg H6</a:t>
            </a:r>
          </a:p>
          <a:p>
            <a:r>
              <a:rPr lang="nl-NL" dirty="0"/>
              <a:t>Huiswerk H6</a:t>
            </a:r>
          </a:p>
          <a:p>
            <a:r>
              <a:rPr lang="nl-NL" dirty="0"/>
              <a:t>Afsluiting</a:t>
            </a:r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H6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Na de les kun je..</a:t>
            </a:r>
          </a:p>
          <a:p>
            <a:endParaRPr lang="nl-NL"/>
          </a:p>
          <a:p>
            <a:r>
              <a:rPr lang="nl-NL"/>
              <a:t>de taken en bevoegdheden van de politie benoemen</a:t>
            </a:r>
          </a:p>
          <a:p>
            <a:r>
              <a:rPr lang="nl-NL"/>
              <a:t>uitleggen welke rol een officier van justitie speelt tijdens het strafproces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H6 Van </a:t>
            </a:r>
            <a:r>
              <a:rPr lang="en-US" err="1"/>
              <a:t>politie</a:t>
            </a:r>
            <a:r>
              <a:rPr lang="en-US"/>
              <a:t> </a:t>
            </a:r>
            <a:r>
              <a:rPr lang="en-US" err="1"/>
              <a:t>naar</a:t>
            </a:r>
            <a:r>
              <a:rPr lang="en-US"/>
              <a:t> </a:t>
            </a:r>
            <a:r>
              <a:rPr lang="en-US" err="1"/>
              <a:t>officier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/>
              <a:t>Taken van de politie</a:t>
            </a:r>
          </a:p>
          <a:p>
            <a:pPr marL="0" indent="0">
              <a:buNone/>
            </a:pPr>
            <a:endParaRPr lang="nl-NL" b="1" u="sng"/>
          </a:p>
          <a:p>
            <a:r>
              <a:rPr lang="nl-NL"/>
              <a:t>Handhaven openbare orde</a:t>
            </a:r>
          </a:p>
          <a:p>
            <a:r>
              <a:rPr lang="nl-NL"/>
              <a:t>Hulpverlening</a:t>
            </a:r>
          </a:p>
          <a:p>
            <a:r>
              <a:rPr lang="nl-NL"/>
              <a:t>Opsporing</a:t>
            </a:r>
          </a:p>
          <a:p>
            <a:r>
              <a:rPr lang="nl-NL"/>
              <a:t>Preventie</a:t>
            </a:r>
          </a:p>
          <a:p>
            <a:r>
              <a:rPr lang="nl-NL"/>
              <a:t>Dienstverlening</a:t>
            </a:r>
          </a:p>
          <a:p>
            <a:pPr marL="118872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46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Bevoegdheden</a:t>
            </a:r>
            <a:r>
              <a:rPr lang="en-US"/>
              <a:t> van de </a:t>
            </a:r>
            <a:r>
              <a:rPr lang="en-US" err="1"/>
              <a:t>politie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Verdachte staande houden</a:t>
            </a:r>
            <a:endParaRPr lang="en-US" dirty="0"/>
          </a:p>
          <a:p>
            <a:r>
              <a:rPr lang="nl-NL" dirty="0"/>
              <a:t>Bekeuring geven</a:t>
            </a:r>
          </a:p>
          <a:p>
            <a:r>
              <a:rPr lang="nl-NL" dirty="0"/>
              <a:t>Aanhouden</a:t>
            </a:r>
          </a:p>
          <a:p>
            <a:r>
              <a:rPr lang="nl-NL" dirty="0"/>
              <a:t>Vasthouden</a:t>
            </a:r>
          </a:p>
          <a:p>
            <a:r>
              <a:rPr lang="nl-NL" dirty="0"/>
              <a:t>Fouilleren</a:t>
            </a:r>
          </a:p>
          <a:p>
            <a:endParaRPr lang="nl-NL" dirty="0"/>
          </a:p>
          <a:p>
            <a:r>
              <a:rPr lang="nl-NL" b="1" u="sng" dirty="0"/>
              <a:t>Soms extra bevoegdheden</a:t>
            </a:r>
            <a:r>
              <a:rPr lang="nl-NL" b="1" dirty="0"/>
              <a:t> </a:t>
            </a:r>
            <a:r>
              <a:rPr lang="nl-NL" dirty="0"/>
              <a:t>(maar alleen met toestemming </a:t>
            </a:r>
            <a:r>
              <a:rPr lang="nl-NL" dirty="0">
                <a:hlinkClick r:id="rId2"/>
              </a:rPr>
              <a:t>rechter-commissaris</a:t>
            </a:r>
            <a:r>
              <a:rPr lang="nl-NL" dirty="0"/>
              <a:t>) bijv. telefoontaps, iemand observeren of een woning doorzoeken.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268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Officier</a:t>
            </a:r>
            <a:r>
              <a:rPr lang="en-US"/>
              <a:t> van </a:t>
            </a:r>
            <a:r>
              <a:rPr lang="en-US" err="1"/>
              <a:t>justitie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/>
              <a:t>=</a:t>
            </a:r>
            <a:r>
              <a:rPr lang="nl-NL" b="1"/>
              <a:t>een speciale ambtenaar </a:t>
            </a:r>
            <a:r>
              <a:rPr lang="nl-NL"/>
              <a:t>die namens de samenleving naar bewijzen zoekt tegen een verdachte en een straf tegen hem kan eisen.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b="1" u="sng"/>
              <a:t>Taken</a:t>
            </a:r>
          </a:p>
          <a:p>
            <a:pPr marL="0" indent="0">
              <a:buNone/>
            </a:pPr>
            <a:r>
              <a:rPr lang="nl-NL"/>
              <a:t>-Leidt het opsporingsonderzoek</a:t>
            </a:r>
          </a:p>
          <a:p>
            <a:pPr marL="0" indent="0">
              <a:buNone/>
            </a:pPr>
            <a:r>
              <a:rPr lang="nl-NL"/>
              <a:t>-Beslist of een verdachte naar de rechter gaat</a:t>
            </a:r>
          </a:p>
          <a:p>
            <a:pPr marL="0" indent="0">
              <a:buNone/>
            </a:pPr>
            <a:r>
              <a:rPr lang="nl-NL"/>
              <a:t>-Eist een straf in een rechtszaak</a:t>
            </a:r>
          </a:p>
          <a:p>
            <a:pPr marL="0" indent="0">
              <a:buNone/>
            </a:pPr>
            <a:r>
              <a:rPr lang="nl-NL"/>
              <a:t>-Zorgt dat die straf ook wordt uitgevoerd</a:t>
            </a:r>
          </a:p>
          <a:p>
            <a:pPr marL="0" indent="0">
              <a:buNone/>
            </a:pPr>
            <a:br>
              <a:rPr lang="nl-NL"/>
            </a:br>
            <a:r>
              <a:rPr lang="en-US" u="sng">
                <a:hlinkClick r:id="rId2"/>
              </a:rPr>
              <a:t>http://www.npo.nl/2doc/11-04-2016/VARA_101378667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Wie is crimineel?</a:t>
            </a:r>
          </a:p>
        </p:txBody>
      </p:sp>
      <p:pic>
        <p:nvPicPr>
          <p:cNvPr id="4" name="Content Placeholder 3" descr="overtred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5472608" cy="4104457"/>
          </a:xfrm>
        </p:spPr>
      </p:pic>
      <p:pic>
        <p:nvPicPr>
          <p:cNvPr id="5" name="Picture 4" descr="De_kopschoppers_slaan_toe_in_Eindhoven_(archiefbeeld_Bureau_Brabant)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2492896"/>
            <a:ext cx="7143750" cy="402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/>
              <a:t>Na het opsporingsonderzoek heeft de officier  3 mogelijkheden:</a:t>
            </a:r>
          </a:p>
          <a:p>
            <a:pPr marL="514350" indent="-514350">
              <a:buAutoNum type="arabicPeriod"/>
            </a:pPr>
            <a:r>
              <a:rPr lang="nl-NL" b="1"/>
              <a:t>Seponeren: </a:t>
            </a:r>
            <a:r>
              <a:rPr lang="nl-NL"/>
              <a:t>afzien van strafvervolging</a:t>
            </a:r>
          </a:p>
          <a:p>
            <a:pPr marL="514350" indent="-514350">
              <a:buAutoNum type="arabicPeriod"/>
            </a:pPr>
            <a:r>
              <a:rPr lang="nl-NL" b="1"/>
              <a:t>Schikken: </a:t>
            </a:r>
            <a:r>
              <a:rPr lang="nl-NL"/>
              <a:t>geldboete</a:t>
            </a:r>
          </a:p>
          <a:p>
            <a:pPr marL="514350" indent="-514350">
              <a:buAutoNum type="arabicPeriod"/>
            </a:pPr>
            <a:r>
              <a:rPr lang="nl-NL" b="1"/>
              <a:t>Vervolgen: </a:t>
            </a:r>
            <a:r>
              <a:rPr lang="nl-NL"/>
              <a:t>strafdossier naar de rechter</a:t>
            </a:r>
          </a:p>
          <a:p>
            <a:pPr marL="514350" indent="-514350">
              <a:buAutoNum type="arabicPeriod"/>
            </a:pPr>
            <a:endParaRPr lang="nl-NL"/>
          </a:p>
          <a:p>
            <a:pPr marL="0" indent="0">
              <a:buNone/>
            </a:pPr>
            <a:r>
              <a:rPr lang="nl-NL"/>
              <a:t>Officier vertegenwoordigt dan het OM (Openbaar Ministerie) en heet dan de </a:t>
            </a:r>
            <a:r>
              <a:rPr lang="nl-NL" i="1"/>
              <a:t>openbare aanklager</a:t>
            </a:r>
            <a:r>
              <a:rPr lang="nl-NL"/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016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Huiswerk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H6 </a:t>
            </a:r>
            <a:r>
              <a:rPr lang="en-US" err="1"/>
              <a:t>maken</a:t>
            </a:r>
            <a:r>
              <a:rPr lang="en-US"/>
              <a:t>, </a:t>
            </a:r>
            <a:r>
              <a:rPr lang="en-US" err="1"/>
              <a:t>vraag</a:t>
            </a:r>
            <a:r>
              <a:rPr lang="en-US"/>
              <a:t> 1 t/m 17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289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Leerdoelen H7</a:t>
            </a:r>
          </a:p>
          <a:p>
            <a:r>
              <a:rPr lang="nl-NL"/>
              <a:t>Leerdoelen H7</a:t>
            </a:r>
          </a:p>
          <a:p>
            <a:r>
              <a:rPr lang="nl-NL"/>
              <a:t>Uitleg H7</a:t>
            </a:r>
          </a:p>
          <a:p>
            <a:r>
              <a:rPr lang="nl-NL"/>
              <a:t>Huiswerk maken H7</a:t>
            </a:r>
          </a:p>
          <a:p>
            <a:r>
              <a:rPr lang="nl-NL"/>
              <a:t>Afsluiting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Leerdoelen</a:t>
            </a:r>
            <a:r>
              <a:rPr lang="en-US"/>
              <a:t> H7 </a:t>
            </a:r>
            <a:r>
              <a:rPr lang="en-US" err="1"/>
              <a:t>Voor</a:t>
            </a:r>
            <a:r>
              <a:rPr lang="en-US"/>
              <a:t> de </a:t>
            </a:r>
            <a:r>
              <a:rPr lang="en-US" err="1"/>
              <a:t>rechter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Je </a:t>
            </a:r>
            <a:r>
              <a:rPr lang="en-US" err="1"/>
              <a:t>kunt</a:t>
            </a:r>
            <a:r>
              <a:rPr lang="en-US"/>
              <a:t> </a:t>
            </a:r>
            <a:r>
              <a:rPr lang="en-US" err="1"/>
              <a:t>benoemen</a:t>
            </a:r>
            <a:r>
              <a:rPr lang="en-US"/>
              <a:t> </a:t>
            </a:r>
            <a:r>
              <a:rPr lang="en-US" err="1"/>
              <a:t>welke</a:t>
            </a:r>
            <a:r>
              <a:rPr lang="en-US"/>
              <a:t> </a:t>
            </a:r>
            <a:r>
              <a:rPr lang="en-US" err="1"/>
              <a:t>rechtbanken</a:t>
            </a:r>
            <a:r>
              <a:rPr lang="en-US"/>
              <a:t> </a:t>
            </a:r>
            <a:r>
              <a:rPr lang="en-US" err="1"/>
              <a:t>er</a:t>
            </a:r>
            <a:r>
              <a:rPr lang="en-US"/>
              <a:t> </a:t>
            </a:r>
            <a:r>
              <a:rPr lang="en-US" err="1"/>
              <a:t>zijn</a:t>
            </a:r>
            <a:r>
              <a:rPr lang="en-US"/>
              <a:t> en </a:t>
            </a:r>
            <a:r>
              <a:rPr lang="en-US" err="1"/>
              <a:t>wat</a:t>
            </a:r>
            <a:r>
              <a:rPr lang="en-US"/>
              <a:t> </a:t>
            </a:r>
            <a:r>
              <a:rPr lang="en-US" err="1"/>
              <a:t>hun</a:t>
            </a:r>
            <a:r>
              <a:rPr lang="en-US"/>
              <a:t> taken </a:t>
            </a:r>
            <a:r>
              <a:rPr lang="en-US" err="1"/>
              <a:t>zijn</a:t>
            </a:r>
            <a:r>
              <a:rPr lang="en-US"/>
              <a:t>.</a:t>
            </a:r>
          </a:p>
          <a:p>
            <a:r>
              <a:rPr lang="en-US"/>
              <a:t>Je </a:t>
            </a:r>
            <a:r>
              <a:rPr lang="en-US" err="1"/>
              <a:t>kent</a:t>
            </a:r>
            <a:r>
              <a:rPr lang="en-US"/>
              <a:t> de procedure van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rechtszaak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503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Rechtbanken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Indien vervolging plaatsvindt dan krijgt de verdachte een dagvaarding (=een oproep om voor de rechter te verschijnen).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Naar welke rechter?</a:t>
            </a:r>
          </a:p>
          <a:p>
            <a:pPr marL="0" indent="0">
              <a:buNone/>
            </a:pPr>
            <a:r>
              <a:rPr lang="nl-NL" dirty="0"/>
              <a:t>-Rechtbanken</a:t>
            </a:r>
          </a:p>
          <a:p>
            <a:pPr marL="0" indent="0">
              <a:buNone/>
            </a:pPr>
            <a:r>
              <a:rPr lang="nl-NL" dirty="0"/>
              <a:t>-Gerechtshoven</a:t>
            </a:r>
          </a:p>
          <a:p>
            <a:pPr marL="0" indent="0">
              <a:buNone/>
            </a:pPr>
            <a:r>
              <a:rPr lang="nl-NL" dirty="0"/>
              <a:t>-Hoge Raad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424" y="3588753"/>
            <a:ext cx="5184576" cy="2794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Rechtbanken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NL = opgedeeld in 11 gebieden met elk een rechtbank met de volgende afdelingen:</a:t>
            </a:r>
          </a:p>
          <a:p>
            <a:r>
              <a:rPr lang="nl-NL" dirty="0"/>
              <a:t>Civiele sector: tussen burgers onderling</a:t>
            </a:r>
          </a:p>
          <a:p>
            <a:r>
              <a:rPr lang="nl-NL" dirty="0"/>
              <a:t>Bestuursrecht: tussen burgers en overheid</a:t>
            </a:r>
          </a:p>
          <a:p>
            <a:r>
              <a:rPr lang="nl-NL" b="1" dirty="0"/>
              <a:t>Strafrecht: </a:t>
            </a:r>
            <a:r>
              <a:rPr lang="nl-NL" dirty="0"/>
              <a:t>overtredingen en misdrijven (politierechter of meervoudige kamer)*</a:t>
            </a:r>
          </a:p>
          <a:p>
            <a:r>
              <a:rPr lang="nl-NL" b="1" dirty="0">
                <a:hlinkClick r:id="rId2"/>
              </a:rPr>
              <a:t>Kantonrecht:</a:t>
            </a:r>
            <a:r>
              <a:rPr lang="nl-NL" b="1" dirty="0"/>
              <a:t> </a:t>
            </a:r>
            <a:r>
              <a:rPr lang="nl-NL" dirty="0"/>
              <a:t>lichte overtredingen*</a:t>
            </a:r>
          </a:p>
          <a:p>
            <a:pPr marL="0" indent="0">
              <a:buNone/>
            </a:pPr>
            <a:r>
              <a:rPr lang="nl-NL" dirty="0"/>
              <a:t>We behandelen alleen *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Gerechtshoven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Na een vonnis van de rechtbank kan er gekozen worden voor een </a:t>
            </a:r>
            <a:r>
              <a:rPr lang="nl-NL" b="1"/>
              <a:t>hoger beroep</a:t>
            </a:r>
            <a:r>
              <a:rPr lang="nl-NL"/>
              <a:t>.</a:t>
            </a:r>
          </a:p>
          <a:p>
            <a:pPr marL="0" indent="0">
              <a:buNone/>
            </a:pPr>
            <a:r>
              <a:rPr lang="nl-NL"/>
              <a:t>De zaak wordt dan opnieuw bekeken door een hogere rechterlijke instantie namelijk een </a:t>
            </a:r>
            <a:r>
              <a:rPr lang="nl-NL" b="1"/>
              <a:t>Gerechtshof.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u="sng"/>
              <a:t>Er zijn 4 Gerechtshoven:</a:t>
            </a:r>
          </a:p>
          <a:p>
            <a:pPr marL="0" indent="0">
              <a:buNone/>
            </a:pPr>
            <a:r>
              <a:rPr lang="nl-NL"/>
              <a:t>Amsterdam, Arnhem-Leeuwarden, Den Haag en Den Bosch.</a:t>
            </a:r>
            <a:endParaRPr lang="en-US"/>
          </a:p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Hoge Raad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=</a:t>
            </a:r>
            <a:r>
              <a:rPr lang="nl-NL" b="1" dirty="0"/>
              <a:t>het hoogste rechtsorgaan van NL</a:t>
            </a:r>
          </a:p>
          <a:p>
            <a:pPr marL="0" indent="0">
              <a:buNone/>
            </a:pPr>
            <a:r>
              <a:rPr lang="nl-NL" dirty="0"/>
              <a:t>-er is er maar 1 van</a:t>
            </a:r>
          </a:p>
          <a:p>
            <a:pPr marL="0" indent="0">
              <a:buNone/>
            </a:pPr>
            <a:r>
              <a:rPr lang="nl-NL" dirty="0"/>
              <a:t>-in actie als een verdachte of het OM</a:t>
            </a:r>
            <a:r>
              <a:rPr lang="nl-NL" b="1" dirty="0"/>
              <a:t> in cassatie gaan </a:t>
            </a:r>
            <a:r>
              <a:rPr lang="nl-NL" dirty="0"/>
              <a:t>(=ingaan tegen uitspraak in hoger beroep)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=</a:t>
            </a:r>
            <a:r>
              <a:rPr lang="nl-NL" b="1" dirty="0"/>
              <a:t>geen nieuw onderzoek </a:t>
            </a:r>
            <a:r>
              <a:rPr lang="nl-NL" dirty="0"/>
              <a:t>maar een check of alle rechtsregels goed zijn toegepast en aandacht voor jurisprudentie (het geheel aan rechterlijke uitspraken)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rechtszaak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u="sng"/>
              <a:t>Het verloop van een rechtszitting:</a:t>
            </a:r>
          </a:p>
          <a:p>
            <a:pPr marL="514350" indent="-514350">
              <a:buAutoNum type="arabicPeriod"/>
            </a:pPr>
            <a:r>
              <a:rPr lang="nl-NL"/>
              <a:t>De opening (rechter)</a:t>
            </a:r>
          </a:p>
          <a:p>
            <a:pPr marL="514350" indent="-514350">
              <a:buAutoNum type="arabicPeriod"/>
            </a:pPr>
            <a:r>
              <a:rPr lang="nl-NL"/>
              <a:t>De aanklacht (Officier van Justitie)</a:t>
            </a:r>
          </a:p>
          <a:p>
            <a:pPr marL="514350" indent="-514350">
              <a:buAutoNum type="arabicPeriod"/>
            </a:pPr>
            <a:r>
              <a:rPr lang="nl-NL"/>
              <a:t>Het getuigenverhoor (rechter-OvJ-advocaat)</a:t>
            </a:r>
          </a:p>
          <a:p>
            <a:pPr marL="514350" indent="-514350">
              <a:buAutoNum type="arabicPeriod"/>
            </a:pPr>
            <a:r>
              <a:rPr lang="nl-NL"/>
              <a:t>Het verhoor van de verdachte (rechter-OvJ-advocaat)</a:t>
            </a:r>
          </a:p>
          <a:p>
            <a:pPr marL="514350" indent="-514350">
              <a:buAutoNum type="arabicPeriod"/>
            </a:pPr>
            <a:r>
              <a:rPr lang="nl-NL"/>
              <a:t>Het requisitoir (Officier van Justitie)</a:t>
            </a:r>
          </a:p>
          <a:p>
            <a:pPr marL="514350" indent="-514350">
              <a:buAutoNum type="arabicPeriod"/>
            </a:pPr>
            <a:r>
              <a:rPr lang="nl-NL"/>
              <a:t>Het pleidooi (advocaat)</a:t>
            </a:r>
          </a:p>
          <a:p>
            <a:pPr marL="514350" indent="-514350">
              <a:buAutoNum type="arabicPeriod"/>
            </a:pPr>
            <a:r>
              <a:rPr lang="nl-NL"/>
              <a:t>Het laatste woord (verdachte)</a:t>
            </a:r>
          </a:p>
          <a:p>
            <a:pPr marL="514350" indent="-514350">
              <a:buAutoNum type="arabicPeriod"/>
            </a:pPr>
            <a:r>
              <a:rPr lang="nl-NL"/>
              <a:t>De uitspraak/het vonnis (rechter)</a:t>
            </a:r>
            <a:endParaRPr lang="en-US"/>
          </a:p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Het vonnis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/>
              <a:t>De rechter houdt met zijn vonnis rekening met de volgende aspecten:</a:t>
            </a:r>
          </a:p>
          <a:p>
            <a:pPr marL="514350" indent="-514350">
              <a:buAutoNum type="arabicPeriod"/>
            </a:pPr>
            <a:r>
              <a:rPr lang="nl-NL"/>
              <a:t>Is er voldoende bewijs?</a:t>
            </a:r>
          </a:p>
          <a:p>
            <a:pPr marL="514350" indent="-514350">
              <a:buAutoNum type="arabicPeriod"/>
            </a:pPr>
            <a:r>
              <a:rPr lang="nl-NL"/>
              <a:t>Gaat het om een strafbaar feit?</a:t>
            </a:r>
          </a:p>
          <a:p>
            <a:pPr marL="514350" indent="-514350">
              <a:buAutoNum type="arabicPeriod"/>
            </a:pPr>
            <a:r>
              <a:rPr lang="nl-NL"/>
              <a:t>Is de dader strafbaar?</a:t>
            </a:r>
          </a:p>
          <a:p>
            <a:pPr marL="514350" indent="-514350">
              <a:buAutoNum type="arabicPeriod"/>
            </a:pPr>
            <a:r>
              <a:rPr lang="nl-NL"/>
              <a:t>Welke straf of maatregel wordt opgelegd?</a:t>
            </a:r>
          </a:p>
          <a:p>
            <a:pPr marL="514350" indent="-514350">
              <a:buAutoNum type="arabicPeriod"/>
            </a:pPr>
            <a:endParaRPr lang="nl-NL"/>
          </a:p>
          <a:p>
            <a:pPr marL="0" indent="0">
              <a:buNone/>
            </a:pPr>
            <a:r>
              <a:rPr lang="nl-NL" b="1">
                <a:solidFill>
                  <a:srgbClr val="FF0000"/>
                </a:solidFill>
              </a:rPr>
              <a:t>In Nederland is er </a:t>
            </a:r>
            <a:r>
              <a:rPr lang="nl-NL" b="1" u="sng">
                <a:solidFill>
                  <a:srgbClr val="FF0000"/>
                </a:solidFill>
              </a:rPr>
              <a:t>GEEN</a:t>
            </a:r>
            <a:r>
              <a:rPr lang="nl-NL" b="1">
                <a:solidFill>
                  <a:srgbClr val="FF0000"/>
                </a:solidFill>
              </a:rPr>
              <a:t> juryrechtspraak!!!</a:t>
            </a:r>
            <a:endParaRPr lang="en-US" b="1">
              <a:solidFill>
                <a:srgbClr val="FF0000"/>
              </a:solidFill>
            </a:endParaRPr>
          </a:p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Criminaliteit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/>
              <a:t>TIJDGEBONDEN</a:t>
            </a:r>
            <a:br>
              <a:rPr lang="nl-NL"/>
            </a:br>
            <a:r>
              <a:rPr lang="nl-NL"/>
              <a:t>-Topless op het strand liggen. </a:t>
            </a:r>
          </a:p>
          <a:p>
            <a:pPr marL="0" indent="0">
              <a:buNone/>
            </a:pPr>
            <a:r>
              <a:rPr lang="nl-NL"/>
              <a:t>-Overspel plegen.</a:t>
            </a:r>
          </a:p>
          <a:p>
            <a:endParaRPr lang="nl-NL"/>
          </a:p>
          <a:p>
            <a:pPr>
              <a:buNone/>
            </a:pPr>
            <a:r>
              <a:rPr lang="nl-NL" b="1"/>
              <a:t>PLAATSGEBONDEN:</a:t>
            </a:r>
          </a:p>
          <a:p>
            <a:pPr marL="0" indent="0">
              <a:buNone/>
            </a:pPr>
            <a:r>
              <a:rPr lang="nl-NL"/>
              <a:t>-Euthanasie en abortus</a:t>
            </a:r>
          </a:p>
          <a:p>
            <a:pPr marL="0" indent="0">
              <a:buNone/>
            </a:pPr>
            <a:r>
              <a:rPr lang="nl-NL"/>
              <a:t>-Wapenbezit</a:t>
            </a:r>
          </a:p>
          <a:p>
            <a:pPr marL="0" indent="0">
              <a:buNone/>
            </a:pPr>
            <a:r>
              <a:rPr lang="nl-NL"/>
              <a:t>-Homohuwelijk</a:t>
            </a:r>
          </a:p>
          <a:p>
            <a:pPr>
              <a:buNone/>
            </a:pPr>
            <a:endParaRPr lang="nl-NL" b="1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 de slag met huiswerk H7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Vraag 1 t/m 16 maken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Leerdoelen H8</a:t>
            </a:r>
          </a:p>
          <a:p>
            <a:r>
              <a:rPr lang="nl-NL"/>
              <a:t>Leerdoelen H8</a:t>
            </a:r>
          </a:p>
          <a:p>
            <a:r>
              <a:rPr lang="nl-NL"/>
              <a:t>Uitleg H8</a:t>
            </a:r>
          </a:p>
          <a:p>
            <a:r>
              <a:rPr lang="nl-NL"/>
              <a:t>Huiswerk maken H8</a:t>
            </a:r>
          </a:p>
          <a:p>
            <a:r>
              <a:rPr lang="nl-NL"/>
              <a:t>Afsluiting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H8 Straf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Je kunt de doelen van straffen benoemen en herkennen.</a:t>
            </a:r>
          </a:p>
          <a:p>
            <a:r>
              <a:rPr lang="nl-NL"/>
              <a:t>Je kunt uitleggen dat er verschillende soorten straffen zijn.</a:t>
            </a:r>
          </a:p>
          <a:p>
            <a:r>
              <a:rPr lang="nl-NL"/>
              <a:t>Je kunt uitleggen of straffen werken.</a:t>
            </a:r>
          </a:p>
          <a:p>
            <a:r>
              <a:rPr lang="nl-NL"/>
              <a:t>Je kunt de taken van de reclassering benoemen.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54"/>
            <a:ext cx="9144000" cy="598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997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hlinkClick r:id="rId2"/>
              </a:rPr>
              <a:t>Het doel van straffen</a:t>
            </a:r>
            <a:br>
              <a:rPr lang="nl-NL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r>
              <a:rPr lang="nl-NL"/>
              <a:t>Wraak en vergelding</a:t>
            </a:r>
          </a:p>
          <a:p>
            <a:r>
              <a:rPr lang="nl-NL"/>
              <a:t>Genoegdoening</a:t>
            </a:r>
          </a:p>
          <a:p>
            <a:r>
              <a:rPr lang="nl-NL"/>
              <a:t>Afschrikken van de dader</a:t>
            </a:r>
          </a:p>
          <a:p>
            <a:r>
              <a:rPr lang="nl-NL"/>
              <a:t>Afschrikking van anderen (preventief)</a:t>
            </a:r>
          </a:p>
          <a:p>
            <a:r>
              <a:rPr lang="nl-NL"/>
              <a:t>Beveiliging van de samenleving</a:t>
            </a:r>
          </a:p>
          <a:p>
            <a:r>
              <a:rPr lang="nl-NL"/>
              <a:t>Voorkomen van eigenrichting</a:t>
            </a:r>
          </a:p>
          <a:p>
            <a:r>
              <a:rPr lang="nl-NL"/>
              <a:t>Heropvoeden van de dader (resocialisatie)</a:t>
            </a:r>
          </a:p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75" y="1099947"/>
            <a:ext cx="3168352" cy="2270652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Straffen vroeger en 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Tot 11</a:t>
            </a:r>
            <a:r>
              <a:rPr lang="nl-NL" baseline="30000" dirty="0"/>
              <a:t>e</a:t>
            </a:r>
            <a:r>
              <a:rPr lang="nl-NL" dirty="0"/>
              <a:t> eeuw was het belangrijkste doel van straffen wraak.</a:t>
            </a:r>
          </a:p>
          <a:p>
            <a:r>
              <a:rPr lang="nl-NL" dirty="0"/>
              <a:t>Rond de 12</a:t>
            </a:r>
            <a:r>
              <a:rPr lang="nl-NL" baseline="30000" dirty="0"/>
              <a:t>e</a:t>
            </a:r>
            <a:r>
              <a:rPr lang="nl-NL" dirty="0"/>
              <a:t> eeuw ontstonden er geschreven regels en rechters die de straffen bepaalden. Het belangrijkste doel werd afschrikking bijv. openbare terechtstellingen. </a:t>
            </a:r>
          </a:p>
          <a:p>
            <a:r>
              <a:rPr lang="nl-NL" dirty="0"/>
              <a:t>In de 19</a:t>
            </a:r>
            <a:r>
              <a:rPr lang="nl-NL" baseline="30000" dirty="0"/>
              <a:t>e</a:t>
            </a:r>
            <a:r>
              <a:rPr lang="nl-NL" dirty="0"/>
              <a:t> eeuw ontstonden nieuwe ideeën en werd het strafrecht gemoderniseerd. Lijfstraffen werden afgeschaft en resocialisatie werd het belangrijkste doel.</a:t>
            </a:r>
          </a:p>
          <a:p>
            <a:r>
              <a:rPr lang="nl-NL" dirty="0"/>
              <a:t>Nu is er nog veel discussie in de samenleving over de hoogte en effect van straffen (H9).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Soorten straffen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Hoofdstraffen</a:t>
            </a:r>
          </a:p>
          <a:p>
            <a:r>
              <a:rPr lang="nl-NL"/>
              <a:t>Bijkomende straffen</a:t>
            </a:r>
          </a:p>
          <a:p>
            <a:r>
              <a:rPr lang="nl-NL"/>
              <a:t>Maatregelen</a:t>
            </a:r>
          </a:p>
          <a:p>
            <a:r>
              <a:rPr lang="nl-NL"/>
              <a:t>Voorwaardelijke straffen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De rechter kan een combinatie van straffen en maatregelen geven.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Hoofdstraffen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Geldboete (overtredingen)</a:t>
            </a:r>
          </a:p>
          <a:p>
            <a:r>
              <a:rPr lang="nl-NL"/>
              <a:t>Hechtenis (overtredingen-Huis van Bewaring)</a:t>
            </a:r>
          </a:p>
          <a:p>
            <a:r>
              <a:rPr lang="nl-NL"/>
              <a:t>Gevangenisstraf (misdrijven-levenslang=levenslang)</a:t>
            </a:r>
          </a:p>
          <a:p>
            <a:r>
              <a:rPr lang="nl-NL"/>
              <a:t>Taakstraf (leerstraf bijv. cursus, werkstraf onbetaald werk ‘ten algemene nutte’)</a:t>
            </a:r>
            <a:endParaRPr lang="en-US"/>
          </a:p>
          <a:p>
            <a:endParaRPr lang="nl-NL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Bijkomende straffen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/>
              <a:t>Let op: worden altijd in combinatie met een hoofdstraf opgelegd!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u="sng"/>
              <a:t>Voorbeelden:</a:t>
            </a:r>
          </a:p>
          <a:p>
            <a:pPr marL="0" indent="0">
              <a:buNone/>
            </a:pPr>
            <a:r>
              <a:rPr lang="nl-NL"/>
              <a:t>-afnemen van rijbewijs</a:t>
            </a:r>
          </a:p>
          <a:p>
            <a:pPr marL="0" indent="0">
              <a:buNone/>
            </a:pPr>
            <a:r>
              <a:rPr lang="nl-NL"/>
              <a:t>-arts uit zijn beroep zetten</a:t>
            </a:r>
            <a:endParaRPr lang="en-US"/>
          </a:p>
          <a:p>
            <a:endParaRPr lang="nl-NL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Maatregelen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b="1" dirty="0"/>
              <a:t>TBS (Terbeschikkingstelling)=</a:t>
            </a:r>
            <a:r>
              <a:rPr lang="nl-NL" dirty="0"/>
              <a:t> wanneer iemand niet of onverminderd toerekeningsvatbaar wordt geacht.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Ondertoezichtstelling=</a:t>
            </a:r>
            <a:r>
              <a:rPr lang="nl-NL" dirty="0"/>
              <a:t> maatregel voor minderjarige verdachten. Dan wordt er een gezinsvoogd aangesteld die het kind binnen het gezin begeleidt. </a:t>
            </a:r>
          </a:p>
          <a:p>
            <a:endParaRPr lang="nl-NL" dirty="0"/>
          </a:p>
          <a:p>
            <a:r>
              <a:rPr lang="nl-NL" dirty="0"/>
              <a:t>In beslag nemen van geld verdient door criminele activiteiten (terugdraaien effecten van delict).</a:t>
            </a:r>
            <a:endParaRPr lang="en-US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99" y="0"/>
            <a:ext cx="2600329" cy="14561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Criminaliteit als</a:t>
            </a:r>
            <a:br>
              <a:rPr lang="nl-NL"/>
            </a:br>
            <a:r>
              <a:rPr lang="nl-NL"/>
              <a:t>Maatschappelijk probleem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b="1" u="sng"/>
              <a:t>De 4 kenmerken:</a:t>
            </a:r>
          </a:p>
          <a:p>
            <a:pPr>
              <a:buNone/>
            </a:pPr>
            <a:endParaRPr lang="nl-NL"/>
          </a:p>
          <a:p>
            <a:r>
              <a:rPr lang="nl-NL"/>
              <a:t>Sociaal probleem/veel mensen hebben er last van: </a:t>
            </a:r>
            <a:br>
              <a:rPr lang="nl-NL"/>
            </a:br>
            <a:r>
              <a:rPr lang="nl-NL"/>
              <a:t>materieel en immaterieel</a:t>
            </a:r>
          </a:p>
          <a:p>
            <a:endParaRPr lang="nl-NL"/>
          </a:p>
          <a:p>
            <a:r>
              <a:rPr lang="nl-NL"/>
              <a:t>Er zijn verschillende meningen over de oorzaken en oplossingen:</a:t>
            </a:r>
          </a:p>
          <a:p>
            <a:pPr>
              <a:buNone/>
            </a:pPr>
            <a:r>
              <a:rPr lang="nl-NL"/>
              <a:t>	straffen/aanpak en veel verschillende belangen</a:t>
            </a:r>
          </a:p>
          <a:p>
            <a:endParaRPr lang="nl-NL"/>
          </a:p>
          <a:p>
            <a:r>
              <a:rPr lang="nl-NL"/>
              <a:t>Er is veel aandacht van de media:</a:t>
            </a:r>
          </a:p>
          <a:p>
            <a:pPr>
              <a:buNone/>
            </a:pPr>
            <a:r>
              <a:rPr lang="nl-NL"/>
              <a:t>	kijkcijfers/interesse, invloed media op publieke opinie</a:t>
            </a:r>
          </a:p>
          <a:p>
            <a:endParaRPr lang="nl-NL"/>
          </a:p>
          <a:p>
            <a:r>
              <a:rPr lang="nl-NL"/>
              <a:t>Het probleem kan het beste worden opgelost door de overheid in samenwerking met burgers en organisaties:</a:t>
            </a:r>
          </a:p>
          <a:p>
            <a:pPr>
              <a:buNone/>
            </a:pPr>
            <a:r>
              <a:rPr lang="nl-NL"/>
              <a:t>	overheid is veranwoordelijk voor openbare orde en veiligheid, altijd op de politieke agenda.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Voorwaardelijke straf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=waarin de veroordeelde niet hetzelfde </a:t>
            </a:r>
            <a:r>
              <a:rPr lang="nl-NL" dirty="0" err="1"/>
              <a:t>soo</a:t>
            </a:r>
            <a:r>
              <a:rPr lang="nl-NL" b="1" dirty="0" err="1"/>
              <a:t>Een</a:t>
            </a:r>
            <a:r>
              <a:rPr lang="nl-NL" b="1" dirty="0"/>
              <a:t> proeftijd </a:t>
            </a:r>
            <a:r>
              <a:rPr lang="nl-NL" dirty="0" err="1"/>
              <a:t>rt</a:t>
            </a:r>
            <a:r>
              <a:rPr lang="nl-NL" dirty="0"/>
              <a:t> strafbare feit mag plegen. Doet hij/zij dit wel dan krijg je alsnog die straf + een nieuwe straf.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Een voorwaardelijke boete of straf wordt gegeven als </a:t>
            </a:r>
            <a:r>
              <a:rPr lang="nl-NL" b="1" i="1" dirty="0"/>
              <a:t>waarschuwing</a:t>
            </a:r>
            <a:r>
              <a:rPr lang="nl-NL" dirty="0"/>
              <a:t>.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Spreekrecht slachtoffers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Sinds 2005 hebben ook slachtoffers recht om </a:t>
            </a:r>
            <a:r>
              <a:rPr lang="nl-NL" u="sng"/>
              <a:t>tijdens een rechtszitting</a:t>
            </a:r>
            <a:r>
              <a:rPr lang="nl-NL"/>
              <a:t>  van een ernstig misdrijf te spreken over de gevolgen van het misdrijf  voor hen persoonlijk leven.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b="1"/>
              <a:t>Slachtofferhulp Nederland</a:t>
            </a:r>
            <a:endParaRPr lang="en-US" b="1"/>
          </a:p>
          <a:p>
            <a:endParaRPr lang="nl-NL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Helpt straf?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/>
              <a:t>Recidive: </a:t>
            </a:r>
            <a:r>
              <a:rPr lang="nl-NL"/>
              <a:t>wanneer iemand na een eerdere veroordeling opnieuw terugvalt in crimineel gedrag.</a:t>
            </a:r>
          </a:p>
          <a:p>
            <a:r>
              <a:rPr lang="nl-NL" b="1"/>
              <a:t>Asocialisatie:</a:t>
            </a:r>
            <a:r>
              <a:rPr lang="nl-NL"/>
              <a:t> in de gevangenis juist geen resocialisatie.</a:t>
            </a:r>
          </a:p>
          <a:p>
            <a:r>
              <a:rPr lang="nl-NL" b="1"/>
              <a:t>Veroordelen</a:t>
            </a:r>
            <a:r>
              <a:rPr lang="nl-NL"/>
              <a:t> vanuit de samenleving</a:t>
            </a:r>
          </a:p>
          <a:p>
            <a:r>
              <a:rPr lang="nl-NL" b="1"/>
              <a:t>Negatieve invloed op je sociale contacten </a:t>
            </a:r>
            <a:r>
              <a:rPr lang="nl-NL"/>
              <a:t>en netwerk.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Reclassering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Dit is een </a:t>
            </a:r>
            <a:r>
              <a:rPr lang="nl-NL" b="1" dirty="0"/>
              <a:t>instantie</a:t>
            </a:r>
            <a:r>
              <a:rPr lang="nl-NL" dirty="0"/>
              <a:t> waarbij reclasseringsambtenaren verdachten en veroordeelden begeleiden en helpen om herhaling van strafbaar gedrag te voorkomen.</a:t>
            </a:r>
          </a:p>
          <a:p>
            <a:r>
              <a:rPr lang="nl-NL" dirty="0"/>
              <a:t>Verslag over verdachte (voor de rechtszitting)</a:t>
            </a:r>
          </a:p>
          <a:p>
            <a:r>
              <a:rPr lang="nl-NL" dirty="0"/>
              <a:t>Ondersteuning tijdens detentie</a:t>
            </a:r>
          </a:p>
          <a:p>
            <a:r>
              <a:rPr lang="nl-NL" dirty="0"/>
              <a:t>Toezicht houden op uitvoering van werkstraffen</a:t>
            </a:r>
          </a:p>
          <a:p>
            <a:r>
              <a:rPr lang="nl-NL" dirty="0"/>
              <a:t>Nazorg aan ex-gedetineerden bij terugkeer in de maatschappij.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Huiswerk H8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tlCol="0" anchor="t">
            <a:normAutofit/>
          </a:bodyPr>
          <a:lstStyle/>
          <a:p>
            <a:pPr marL="438785"/>
            <a:r>
              <a:rPr lang="nl-NL"/>
              <a:t>Vraag 1 t/m 21 maken</a:t>
            </a:r>
          </a:p>
          <a:p>
            <a:pPr marL="438785"/>
            <a:endParaRPr lang="nl-NL"/>
          </a:p>
          <a:p>
            <a:pPr marL="438785"/>
            <a:endParaRPr lang="nl-NL"/>
          </a:p>
          <a:p>
            <a:pPr marL="438150">
              <a:buNone/>
            </a:pPr>
            <a:r>
              <a:rPr lang="nl-NL"/>
              <a:t>Oefenen, oefenen, oefenen!</a:t>
            </a:r>
          </a:p>
          <a:p>
            <a:pPr marL="438150">
              <a:buNone/>
            </a:pPr>
            <a:endParaRPr lang="nl-NL"/>
          </a:p>
          <a:p>
            <a:pPr marL="438150">
              <a:buNone/>
            </a:pPr>
            <a:r>
              <a:rPr lang="nl-NL">
                <a:hlinkClick r:id="rId2"/>
              </a:rPr>
              <a:t>https://www.npo.nl/kijken-in-de-ziel-rechters/27-07-2015/VPWON_1236329</a:t>
            </a:r>
            <a:r>
              <a:rPr lang="nl-NL"/>
              <a:t> 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Criminaliteit</a:t>
            </a:r>
          </a:p>
        </p:txBody>
      </p:sp>
      <p:pic>
        <p:nvPicPr>
          <p:cNvPr id="4" name="Content Placeholder 3" descr="bele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6437" y="1871003"/>
            <a:ext cx="8052845" cy="4477141"/>
          </a:xfrm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H9 Criminaliteitsbeleid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Op landelijk niveau: </a:t>
            </a:r>
          </a:p>
          <a:p>
            <a:pPr marL="514350" indent="-514350">
              <a:buAutoNum type="arabicPeriod"/>
            </a:pPr>
            <a:r>
              <a:rPr lang="nl-NL" dirty="0"/>
              <a:t>Regering en parlement stellen </a:t>
            </a:r>
            <a:r>
              <a:rPr lang="nl-NL" b="1" dirty="0"/>
              <a:t>beleid</a:t>
            </a:r>
            <a:r>
              <a:rPr lang="nl-NL" dirty="0"/>
              <a:t> vast</a:t>
            </a:r>
          </a:p>
          <a:p>
            <a:pPr marL="514350" indent="-514350">
              <a:buAutoNum type="arabicPeriod"/>
            </a:pPr>
            <a:r>
              <a:rPr lang="nl-NL" dirty="0"/>
              <a:t>Het OM en de politie </a:t>
            </a:r>
            <a:r>
              <a:rPr lang="nl-NL" b="1" dirty="0"/>
              <a:t>sporen strafbare feiten op</a:t>
            </a:r>
            <a:r>
              <a:rPr lang="nl-NL" dirty="0"/>
              <a:t> en </a:t>
            </a:r>
            <a:r>
              <a:rPr lang="nl-NL" b="1" dirty="0"/>
              <a:t>brengen</a:t>
            </a:r>
            <a:r>
              <a:rPr lang="nl-NL" dirty="0"/>
              <a:t> verdachten </a:t>
            </a:r>
            <a:r>
              <a:rPr lang="nl-NL" b="1" dirty="0"/>
              <a:t>voor de rechter</a:t>
            </a:r>
            <a:r>
              <a:rPr lang="nl-NL" dirty="0"/>
              <a:t>.</a:t>
            </a:r>
          </a:p>
          <a:p>
            <a:pPr marL="514350" indent="-514350">
              <a:buAutoNum type="arabicPeriod"/>
            </a:pPr>
            <a:r>
              <a:rPr lang="nl-NL" dirty="0"/>
              <a:t>Rechters vormen de rechterlijke macht en zijn verantwoordelijk voor </a:t>
            </a:r>
            <a:r>
              <a:rPr lang="nl-NL" b="1" dirty="0"/>
              <a:t>onafhankelijke rechtspraak.</a:t>
            </a:r>
            <a:endParaRPr lang="en-US" b="1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Op gemeentelijk niveau: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 gemeenteraad: mag bepaalde gedragingen (alleen overtredingen) strafbaar stellen. Denk aan demonstratieverbod of blowverbod.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De burgermeester: is verantwoordelijk voor de openbare orde. De driehoek (overleg tussen burgermeester, politiecommissaris en officier van justitie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Politieke partijen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Linkse partijen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Christelijke</a:t>
                      </a:r>
                      <a:r>
                        <a:rPr lang="nl-NL" baseline="0" dirty="0"/>
                        <a:t> middenpartijen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Rechterlijke</a:t>
                      </a:r>
                      <a:r>
                        <a:rPr lang="nl-NL" baseline="0" dirty="0"/>
                        <a:t> partijen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PvdA</a:t>
                      </a:r>
                      <a:r>
                        <a:rPr lang="nl-NL" sz="1800" baseline="0" dirty="0"/>
                        <a:t> en SP</a:t>
                      </a:r>
                    </a:p>
                    <a:p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r>
                        <a:rPr lang="nl-NL" sz="1800" baseline="0" dirty="0"/>
                        <a:t>Nadruk op preventie</a:t>
                      </a:r>
                    </a:p>
                    <a:p>
                      <a:br>
                        <a:rPr lang="nl-NL" sz="1800" baseline="0" dirty="0"/>
                      </a:br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r>
                        <a:rPr lang="nl-NL" sz="1800" baseline="0" dirty="0"/>
                        <a:t>Meer banenplannen voor jongeren, inzetten wijkagenten, etc.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CDA</a:t>
                      </a:r>
                      <a:r>
                        <a:rPr lang="nl-NL" sz="1800" baseline="0" dirty="0"/>
                        <a:t> en CU</a:t>
                      </a:r>
                    </a:p>
                    <a:p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r>
                        <a:rPr lang="nl-NL" sz="1800" baseline="0" dirty="0"/>
                        <a:t>Nadruk op belang van gezin en school ter preventie.</a:t>
                      </a:r>
                    </a:p>
                    <a:p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r>
                        <a:rPr lang="nl-NL" sz="1800" baseline="0" dirty="0"/>
                        <a:t>Aandacht voor waarden door ouders en leraren: respect en eerbied.</a:t>
                      </a:r>
                      <a:endParaRPr lang="en-US" sz="1800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VVD en PVV</a:t>
                      </a:r>
                    </a:p>
                    <a:p>
                      <a:endParaRPr lang="nl-NL" sz="1800" dirty="0"/>
                    </a:p>
                    <a:p>
                      <a:endParaRPr lang="nl-NL" sz="1800" dirty="0"/>
                    </a:p>
                    <a:p>
                      <a:r>
                        <a:rPr lang="nl-NL" sz="1800" dirty="0"/>
                        <a:t>Nadruk op repressie</a:t>
                      </a:r>
                      <a:r>
                        <a:rPr lang="nl-NL" sz="1800" baseline="0" dirty="0"/>
                        <a:t> en zwaardere straffen.</a:t>
                      </a:r>
                    </a:p>
                    <a:p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endParaRPr lang="nl-NL" sz="1800" baseline="0" dirty="0"/>
                    </a:p>
                    <a:p>
                      <a:r>
                        <a:rPr lang="nl-NL" sz="1800" baseline="0" dirty="0"/>
                        <a:t>Meer bevoegdheden voor politie en justitie (botsen burgerrechten).</a:t>
                      </a:r>
                      <a:endParaRPr lang="en-US" sz="1800" dirty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/>
              <a:t>Effectiviteit: </a:t>
            </a:r>
            <a:r>
              <a:rPr lang="nl-NL" i="1" dirty="0"/>
              <a:t>Werkt het beleid?</a:t>
            </a:r>
            <a:br>
              <a:rPr lang="nl-NL" i="1" dirty="0"/>
            </a:br>
            <a:br>
              <a:rPr lang="nl-NL" dirty="0"/>
            </a:br>
            <a:r>
              <a:rPr lang="nl-NL" dirty="0"/>
              <a:t>-&gt;Statistieken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Wenselijkheid: </a:t>
            </a:r>
            <a:r>
              <a:rPr lang="nl-NL" i="1" dirty="0"/>
              <a:t>Zijn de mensen het met het beleid eens?</a:t>
            </a:r>
            <a:br>
              <a:rPr lang="nl-NL" i="1" dirty="0"/>
            </a:br>
            <a:br>
              <a:rPr lang="nl-NL" dirty="0"/>
            </a:br>
            <a:r>
              <a:rPr lang="nl-NL" dirty="0"/>
              <a:t> -&gt;Wat voor de een wenselijk is, is voor de ander minder wenselijk (kosten versus gevoelens/waarden/ervaringen)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Maken H1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/>
              <a:t>Nu aan de slag met de volgende vragen:</a:t>
            </a:r>
          </a:p>
          <a:p>
            <a:pPr lvl="1">
              <a:buNone/>
            </a:pPr>
            <a:r>
              <a:rPr lang="nl-NL"/>
              <a:t> Vraag 1, 4, 7, 12 &amp; 14.</a:t>
            </a:r>
          </a:p>
          <a:p>
            <a:pPr lvl="1">
              <a:buNone/>
            </a:pPr>
            <a:r>
              <a:rPr lang="nl-NL"/>
              <a:t>Klaar? Maak dan de overige vragen van het</a:t>
            </a:r>
          </a:p>
          <a:p>
            <a:pPr lvl="1">
              <a:buNone/>
            </a:pPr>
            <a:r>
              <a:rPr lang="nl-NL"/>
              <a:t>hoofdstuk.</a:t>
            </a:r>
          </a:p>
          <a:p>
            <a:endParaRPr lang="nl-NL"/>
          </a:p>
          <a:p>
            <a:r>
              <a:rPr lang="nl-NL"/>
              <a:t>Vraag 1 t/m 16 zijn huiswerk voor vrijdag. Er vallen 2 lessen voor je uit, dus vrijdag is H1 af!</a:t>
            </a:r>
          </a:p>
          <a:p>
            <a:endParaRPr lang="nl-NL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Beleidsterreinen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Opsporingsbeleid: </a:t>
            </a:r>
            <a:r>
              <a:rPr lang="nl-NL" dirty="0"/>
              <a:t>middelen en bevoegdheden</a:t>
            </a:r>
          </a:p>
          <a:p>
            <a:r>
              <a:rPr lang="nl-NL" b="1" dirty="0"/>
              <a:t>Vervolgingsbeleid: </a:t>
            </a:r>
            <a:r>
              <a:rPr lang="nl-NL" dirty="0"/>
              <a:t>snelrecht, lik-op-stukbeleid</a:t>
            </a:r>
          </a:p>
          <a:p>
            <a:r>
              <a:rPr lang="nl-NL" b="1" dirty="0"/>
              <a:t>Gevangenisbeleid: </a:t>
            </a:r>
            <a:r>
              <a:rPr lang="nl-NL" dirty="0"/>
              <a:t>sluiten gevangenissen, cellen delen ja of nee, etc</a:t>
            </a:r>
          </a:p>
          <a:p>
            <a:r>
              <a:rPr lang="nl-NL" b="1" dirty="0"/>
              <a:t>Jeugdbeleid: </a:t>
            </a:r>
            <a:r>
              <a:rPr lang="nl-NL" dirty="0"/>
              <a:t>meer toezicht, zinvolle straffen, banenplannen, etc.</a:t>
            </a:r>
          </a:p>
          <a:p>
            <a:endParaRPr lang="nl-NL" dirty="0"/>
          </a:p>
          <a:p>
            <a:r>
              <a:rPr lang="nl-NL" b="1" u="sng" dirty="0"/>
              <a:t>Speciale beleidsterreinen</a:t>
            </a:r>
            <a:r>
              <a:rPr lang="nl-NL" dirty="0"/>
              <a:t>: veelvoorkomende criminaliteit, georganiseerde misdaad en terreurbestrijding.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Preventie versus repressie van criminaliteit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Preventie?</a:t>
            </a:r>
          </a:p>
          <a:p>
            <a:pPr>
              <a:buNone/>
            </a:pPr>
            <a:r>
              <a:rPr lang="nl-NL" dirty="0"/>
              <a:t>Het voorkomen van ...</a:t>
            </a:r>
          </a:p>
          <a:p>
            <a:pPr>
              <a:buNone/>
            </a:pPr>
            <a:r>
              <a:rPr lang="nl-NL" dirty="0"/>
              <a:t>Voorbeeld?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r>
              <a:rPr lang="nl-NL" dirty="0"/>
              <a:t>Repressie?</a:t>
            </a:r>
          </a:p>
          <a:p>
            <a:pPr>
              <a:buNone/>
            </a:pPr>
            <a:r>
              <a:rPr lang="nl-NL" dirty="0"/>
              <a:t>Het hard aanpakken van ...</a:t>
            </a:r>
          </a:p>
          <a:p>
            <a:pPr>
              <a:buNone/>
            </a:pPr>
            <a:r>
              <a:rPr lang="nl-NL" dirty="0"/>
              <a:t>Voorbeeld?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Preventie van criminaliteit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Door de overheid</a:t>
            </a:r>
          </a:p>
          <a:p>
            <a:r>
              <a:rPr lang="nl-NL" dirty="0"/>
              <a:t>Meer sociale controle</a:t>
            </a:r>
          </a:p>
          <a:p>
            <a:r>
              <a:rPr lang="nl-NL" dirty="0"/>
              <a:t>Verbeteren van de woonomgeving</a:t>
            </a:r>
          </a:p>
          <a:p>
            <a:r>
              <a:rPr lang="nl-NL" dirty="0"/>
              <a:t>Voorlichting</a:t>
            </a:r>
          </a:p>
          <a:p>
            <a:r>
              <a:rPr lang="nl-NL" dirty="0"/>
              <a:t>Halt-bureaus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Preventie van criminaliteit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Door bedrijven en burgers</a:t>
            </a:r>
          </a:p>
          <a:p>
            <a:r>
              <a:rPr lang="nl-NL" dirty="0"/>
              <a:t>Bedrijven: bewaking</a:t>
            </a:r>
          </a:p>
          <a:p>
            <a:r>
              <a:rPr lang="nl-NL" dirty="0"/>
              <a:t>Winkeliers: technische maatregelen als camera’s, poortjes, etc</a:t>
            </a:r>
          </a:p>
          <a:p>
            <a:r>
              <a:rPr lang="nl-NL" dirty="0"/>
              <a:t>Scholen: antispijbelbeleid</a:t>
            </a:r>
          </a:p>
          <a:p>
            <a:r>
              <a:rPr lang="nl-NL" dirty="0"/>
              <a:t>Wijken: sociale controle d.m.v. burgerwachten (bijv. Marokkaanse buurtvaders) of blafproject in Almere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met H9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	Oefenen met de begrippen preventie en repressie: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	Maken vraag 1, 5, 6, 7, 9 en 10! (20 min), daarna pas verder met de overige vragen.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/>
              <a:t>	We bespreken na 20 minuten bovenstaande vragen.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H9 </a:t>
            </a:r>
            <a:r>
              <a:rPr lang="en-US" err="1"/>
              <a:t>Politieke</a:t>
            </a:r>
            <a:r>
              <a:rPr lang="en-US"/>
              <a:t> </a:t>
            </a:r>
            <a:r>
              <a:rPr lang="en-US" err="1"/>
              <a:t>besluitvorming</a:t>
            </a:r>
            <a:br>
              <a:rPr lang="en-US"/>
            </a:b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5191"/>
            <a:ext cx="7294728" cy="4625609"/>
          </a:xfrm>
        </p:spPr>
        <p:txBody>
          <a:bodyPr/>
          <a:lstStyle/>
          <a:p>
            <a:pPr marL="118872" indent="0">
              <a:buNone/>
            </a:pPr>
            <a:r>
              <a:rPr lang="en-US" u="sng" err="1"/>
              <a:t>Fasen</a:t>
            </a:r>
            <a:r>
              <a:rPr lang="en-US" u="sng"/>
              <a:t> van </a:t>
            </a:r>
            <a:r>
              <a:rPr lang="en-US" u="sng" err="1"/>
              <a:t>politieke</a:t>
            </a:r>
            <a:r>
              <a:rPr lang="en-US" u="sng"/>
              <a:t> </a:t>
            </a:r>
            <a:r>
              <a:rPr lang="en-US" u="sng" err="1"/>
              <a:t>besluitvorming</a:t>
            </a:r>
            <a:r>
              <a:rPr lang="en-US" u="sng"/>
              <a:t>:</a:t>
            </a:r>
          </a:p>
          <a:p>
            <a:pPr marL="118872" indent="0">
              <a:buNone/>
            </a:pPr>
            <a:endParaRPr lang="en-US"/>
          </a:p>
          <a:p>
            <a:pPr marL="118872" indent="0">
              <a:buNone/>
            </a:pPr>
            <a:r>
              <a:rPr lang="en-US" err="1"/>
              <a:t>Fase</a:t>
            </a:r>
            <a:r>
              <a:rPr lang="en-US"/>
              <a:t> 1: wens </a:t>
            </a:r>
            <a:r>
              <a:rPr lang="en-US" err="1"/>
              <a:t>wordt</a:t>
            </a:r>
            <a:r>
              <a:rPr lang="en-US"/>
              <a:t> </a:t>
            </a:r>
            <a:r>
              <a:rPr lang="en-US" err="1"/>
              <a:t>politiek</a:t>
            </a:r>
            <a:r>
              <a:rPr lang="en-US"/>
              <a:t> problem</a:t>
            </a:r>
          </a:p>
          <a:p>
            <a:pPr marL="118872" indent="0">
              <a:buNone/>
            </a:pPr>
            <a:r>
              <a:rPr lang="en-US" err="1"/>
              <a:t>Fase</a:t>
            </a:r>
            <a:r>
              <a:rPr lang="en-US"/>
              <a:t> 2: </a:t>
            </a:r>
            <a:r>
              <a:rPr lang="en-US" err="1"/>
              <a:t>bedenken</a:t>
            </a:r>
            <a:r>
              <a:rPr lang="en-US"/>
              <a:t> van </a:t>
            </a:r>
            <a:r>
              <a:rPr lang="en-US" err="1"/>
              <a:t>oplossingen</a:t>
            </a:r>
            <a:r>
              <a:rPr lang="en-US"/>
              <a:t> </a:t>
            </a:r>
            <a:r>
              <a:rPr lang="en-US" err="1"/>
              <a:t>voor</a:t>
            </a:r>
            <a:r>
              <a:rPr lang="en-US"/>
              <a:t> het </a:t>
            </a:r>
            <a:r>
              <a:rPr lang="en-US" err="1"/>
              <a:t>probleem</a:t>
            </a:r>
            <a:endParaRPr lang="en-US"/>
          </a:p>
          <a:p>
            <a:pPr marL="118872" indent="0">
              <a:buNone/>
            </a:pPr>
            <a:r>
              <a:rPr lang="en-US" err="1"/>
              <a:t>Fase</a:t>
            </a:r>
            <a:r>
              <a:rPr lang="en-US"/>
              <a:t> 3: </a:t>
            </a:r>
            <a:r>
              <a:rPr lang="en-US" err="1"/>
              <a:t>besluit</a:t>
            </a:r>
            <a:r>
              <a:rPr lang="en-US"/>
              <a:t> </a:t>
            </a:r>
            <a:r>
              <a:rPr lang="en-US" err="1"/>
              <a:t>nemen</a:t>
            </a:r>
            <a:endParaRPr lang="en-US"/>
          </a:p>
          <a:p>
            <a:pPr marL="118872" indent="0">
              <a:buNone/>
            </a:pPr>
            <a:r>
              <a:rPr lang="en-US" err="1"/>
              <a:t>Fase</a:t>
            </a:r>
            <a:r>
              <a:rPr lang="en-US"/>
              <a:t> 4: </a:t>
            </a:r>
            <a:r>
              <a:rPr lang="en-US" err="1"/>
              <a:t>uitvoeren</a:t>
            </a:r>
            <a:r>
              <a:rPr lang="en-US"/>
              <a:t> van het </a:t>
            </a:r>
            <a:r>
              <a:rPr lang="en-US" err="1"/>
              <a:t>besluit</a:t>
            </a:r>
            <a:endParaRPr lang="en-US"/>
          </a:p>
          <a:p>
            <a:pPr marL="118872" indent="0">
              <a:buNone/>
            </a:pPr>
            <a:endParaRPr lang="en-US"/>
          </a:p>
        </p:txBody>
      </p:sp>
      <p:sp>
        <p:nvSpPr>
          <p:cNvPr id="4" name="Rechteraccolade 3"/>
          <p:cNvSpPr/>
          <p:nvPr/>
        </p:nvSpPr>
        <p:spPr>
          <a:xfrm>
            <a:off x="7287904" y="1978925"/>
            <a:ext cx="464024" cy="34801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Tekstvak 4"/>
          <p:cNvSpPr txBox="1"/>
          <p:nvPr/>
        </p:nvSpPr>
        <p:spPr>
          <a:xfrm>
            <a:off x="7519916" y="3698543"/>
            <a:ext cx="1501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err="1"/>
              <a:t>terugkoppeling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401548461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H10 De </a:t>
            </a:r>
            <a:r>
              <a:rPr lang="en-US" err="1"/>
              <a:t>toekomst</a:t>
            </a:r>
            <a:r>
              <a:rPr lang="en-US"/>
              <a:t> van de NL </a:t>
            </a:r>
            <a:r>
              <a:rPr lang="en-US" err="1"/>
              <a:t>politiek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u="sng" err="1"/>
              <a:t>Mogelijke</a:t>
            </a:r>
            <a:r>
              <a:rPr lang="en-US" u="sng"/>
              <a:t> </a:t>
            </a:r>
            <a:r>
              <a:rPr lang="en-US" u="sng" err="1"/>
              <a:t>knelpunten</a:t>
            </a:r>
            <a:r>
              <a:rPr lang="en-US" u="sng"/>
              <a:t>:</a:t>
            </a:r>
          </a:p>
          <a:p>
            <a:pPr marL="118872" indent="0">
              <a:buNone/>
            </a:pPr>
            <a:endParaRPr lang="en-US" u="sng"/>
          </a:p>
          <a:p>
            <a:r>
              <a:rPr lang="en-US" err="1"/>
              <a:t>Kloof</a:t>
            </a:r>
            <a:r>
              <a:rPr lang="en-US"/>
              <a:t> </a:t>
            </a:r>
            <a:r>
              <a:rPr lang="en-US" err="1"/>
              <a:t>tussen</a:t>
            </a:r>
            <a:r>
              <a:rPr lang="en-US"/>
              <a:t> </a:t>
            </a:r>
            <a:r>
              <a:rPr lang="en-US" err="1"/>
              <a:t>kiezer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politici</a:t>
            </a:r>
            <a:endParaRPr lang="en-US"/>
          </a:p>
          <a:p>
            <a:r>
              <a:rPr lang="en-US" err="1"/>
              <a:t>Besluit</a:t>
            </a:r>
            <a:r>
              <a:rPr lang="en-US"/>
              <a:t> </a:t>
            </a:r>
            <a:r>
              <a:rPr lang="en-US" err="1"/>
              <a:t>gaat</a:t>
            </a:r>
            <a:r>
              <a:rPr lang="en-US"/>
              <a:t> in </a:t>
            </a:r>
            <a:r>
              <a:rPr lang="en-US" err="1"/>
              <a:t>tegen</a:t>
            </a:r>
            <a:r>
              <a:rPr lang="en-US"/>
              <a:t> </a:t>
            </a:r>
            <a:r>
              <a:rPr lang="en-US" err="1"/>
              <a:t>wil</a:t>
            </a:r>
            <a:r>
              <a:rPr lang="en-US"/>
              <a:t> van de burger</a:t>
            </a:r>
          </a:p>
          <a:p>
            <a:r>
              <a:rPr lang="en-US" err="1"/>
              <a:t>Moeilijk</a:t>
            </a:r>
            <a:r>
              <a:rPr lang="en-US"/>
              <a:t> op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lossen</a:t>
            </a:r>
            <a:endParaRPr lang="en-US"/>
          </a:p>
          <a:p>
            <a:r>
              <a:rPr lang="en-US" err="1"/>
              <a:t>Beperkte</a:t>
            </a:r>
            <a:r>
              <a:rPr lang="en-US"/>
              <a:t> </a:t>
            </a:r>
            <a:r>
              <a:rPr lang="en-US" err="1"/>
              <a:t>financiele</a:t>
            </a:r>
            <a:r>
              <a:rPr lang="en-US"/>
              <a:t> </a:t>
            </a:r>
            <a:r>
              <a:rPr lang="en-US" err="1"/>
              <a:t>mogelijkheden</a:t>
            </a:r>
            <a:endParaRPr lang="en-US"/>
          </a:p>
          <a:p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veel</a:t>
            </a:r>
            <a:r>
              <a:rPr lang="en-US"/>
              <a:t> </a:t>
            </a:r>
            <a:r>
              <a:rPr lang="en-US" err="1"/>
              <a:t>bureaucratie</a:t>
            </a:r>
            <a:endParaRPr lang="en-US"/>
          </a:p>
          <a:p>
            <a:r>
              <a:rPr lang="en-US"/>
              <a:t>Etc. </a:t>
            </a:r>
            <a:r>
              <a:rPr lang="en-US" err="1"/>
              <a:t>etc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46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Afsluiting: check de leerdoelen bij elkaar in tweetallen! Overhoren maar!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/>
              <a:t>Kun je nu...</a:t>
            </a:r>
          </a:p>
          <a:p>
            <a:pPr>
              <a:buNone/>
            </a:pPr>
            <a:endParaRPr lang="nl-NL"/>
          </a:p>
          <a:p>
            <a:pPr>
              <a:buNone/>
            </a:pPr>
            <a:r>
              <a:rPr lang="nl-NL"/>
              <a:t>-het begrip criminaliteit (als tijd- en plaatsgebonden begrip) uitleggen?</a:t>
            </a:r>
          </a:p>
          <a:p>
            <a:pPr>
              <a:buNone/>
            </a:pPr>
            <a:r>
              <a:rPr lang="nl-NL"/>
              <a:t>- benoemen en herkennen waarom criminaliteit een maatschappelijk probleem is?</a:t>
            </a:r>
          </a:p>
          <a:p>
            <a:pPr>
              <a:buNone/>
            </a:pPr>
            <a:r>
              <a:rPr lang="nl-NL"/>
              <a:t>-de materiële- en immateriële gevolgen van criminaliteit benoemen en herkennen? </a:t>
            </a:r>
          </a:p>
          <a:p>
            <a:pPr>
              <a:buNone/>
            </a:pPr>
            <a:r>
              <a:rPr lang="nl-NL"/>
              <a:t>-herkennen en benoemen welke rol massamedia heeft bij de beeldvorming van criminaliteit?</a:t>
            </a:r>
          </a:p>
          <a:p>
            <a:endParaRPr lang="nl-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3153</Words>
  <Application>Microsoft Office PowerPoint</Application>
  <PresentationFormat>Diavoorstelling (4:3)</PresentationFormat>
  <Paragraphs>540</Paragraphs>
  <Slides>86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86</vt:i4>
      </vt:variant>
    </vt:vector>
  </HeadingPairs>
  <TitlesOfParts>
    <vt:vector size="92" baseType="lpstr">
      <vt:lpstr>Arial</vt:lpstr>
      <vt:lpstr>Corbel</vt:lpstr>
      <vt:lpstr>Wingdings</vt:lpstr>
      <vt:lpstr>Wingdings 2</vt:lpstr>
      <vt:lpstr>Wingdings 3</vt:lpstr>
      <vt:lpstr>Module</vt:lpstr>
      <vt:lpstr>Criminaliteit</vt:lpstr>
      <vt:lpstr>Kerndoelen Criminaliteit Wat moet je kennen en kunnen?</vt:lpstr>
      <vt:lpstr>H1 Wat is criminaliteit?</vt:lpstr>
      <vt:lpstr>Overtredingen en misdrijven</vt:lpstr>
      <vt:lpstr>Wie is crimineel?</vt:lpstr>
      <vt:lpstr>Criminaliteit</vt:lpstr>
      <vt:lpstr>Criminaliteit als Maatschappelijk probleem</vt:lpstr>
      <vt:lpstr>Maken H1 </vt:lpstr>
      <vt:lpstr>Afsluiting: check de leerdoelen bij elkaar in tweetallen! Overhoren maar!</vt:lpstr>
      <vt:lpstr>Vandaag</vt:lpstr>
      <vt:lpstr>Leerdoelen</vt:lpstr>
      <vt:lpstr>H2 Ons beeld van Criminaliteit. &amp; Gevolgen van criminaliteit</vt:lpstr>
      <vt:lpstr>Vraag 2</vt:lpstr>
      <vt:lpstr>H2 Ons beeld van criminaliteit</vt:lpstr>
      <vt:lpstr>Politiestatistiekem</vt:lpstr>
      <vt:lpstr>Slachtoffer- en daderonderzoek</vt:lpstr>
      <vt:lpstr>Hoe (on)veilig is Nederland nu echt?</vt:lpstr>
      <vt:lpstr>PowerPoint-presentatie</vt:lpstr>
      <vt:lpstr>Aan de slag met…</vt:lpstr>
      <vt:lpstr>Kun je nu…</vt:lpstr>
      <vt:lpstr>Vandaag</vt:lpstr>
      <vt:lpstr>Leerdoelen. Na de les moet je...</vt:lpstr>
      <vt:lpstr>H3 Oorzaken van criminaliteit</vt:lpstr>
      <vt:lpstr>Waarom wordt iemand crimineel?</vt:lpstr>
      <vt:lpstr>PowerPoint-presentatie</vt:lpstr>
      <vt:lpstr>Aan de slag!</vt:lpstr>
      <vt:lpstr>Vandaag</vt:lpstr>
      <vt:lpstr>Leerdoelen</vt:lpstr>
      <vt:lpstr>H4 Nederland is een rechtsstaat</vt:lpstr>
      <vt:lpstr>Hoe herken je een rechtsstaat?</vt:lpstr>
      <vt:lpstr>Scheiding der machten  (Trias politica)</vt:lpstr>
      <vt:lpstr>Knelpunten in de rechtsstaat</vt:lpstr>
      <vt:lpstr>Oefenen met H4 (10 min)</vt:lpstr>
      <vt:lpstr>Leerdoelencheck</vt:lpstr>
      <vt:lpstr>Vandaag</vt:lpstr>
      <vt:lpstr>Leerdoelen</vt:lpstr>
      <vt:lpstr>Uitgangspunten strafrecht</vt:lpstr>
      <vt:lpstr>Jeugdstrafrecht</vt:lpstr>
      <vt:lpstr>Jeugdstrafrecht</vt:lpstr>
      <vt:lpstr>Adolescentenstrafrecht</vt:lpstr>
      <vt:lpstr>De rechten van de verdachte</vt:lpstr>
      <vt:lpstr>Hoe lang kun je worden vastgehouden?</vt:lpstr>
      <vt:lpstr>Aan de slag met H5</vt:lpstr>
      <vt:lpstr>Kun je nu...</vt:lpstr>
      <vt:lpstr>Vandaag</vt:lpstr>
      <vt:lpstr>Leerdoelen H6</vt:lpstr>
      <vt:lpstr>H6 Van politie naar officier</vt:lpstr>
      <vt:lpstr>Bevoegdheden van de politie</vt:lpstr>
      <vt:lpstr>Officier van justitie</vt:lpstr>
      <vt:lpstr>PowerPoint-presentatie</vt:lpstr>
      <vt:lpstr>Huiswerk</vt:lpstr>
      <vt:lpstr>Vandaag</vt:lpstr>
      <vt:lpstr>Leerdoelen H7 Voor de rechter</vt:lpstr>
      <vt:lpstr>Rechtbanken</vt:lpstr>
      <vt:lpstr>Rechtbanken</vt:lpstr>
      <vt:lpstr>Gerechtshoven</vt:lpstr>
      <vt:lpstr>Hoge Raad</vt:lpstr>
      <vt:lpstr>De rechtszaak</vt:lpstr>
      <vt:lpstr>Het vonnis</vt:lpstr>
      <vt:lpstr>Aan de slag met huiswerk H7</vt:lpstr>
      <vt:lpstr>Vandaag</vt:lpstr>
      <vt:lpstr>Leerdoelen H8 Straf</vt:lpstr>
      <vt:lpstr>PowerPoint-presentatie</vt:lpstr>
      <vt:lpstr>Het doel van straffen </vt:lpstr>
      <vt:lpstr>Straffen vroeger en nu</vt:lpstr>
      <vt:lpstr>Soorten straffen</vt:lpstr>
      <vt:lpstr>Hoofdstraffen</vt:lpstr>
      <vt:lpstr>Bijkomende straffen</vt:lpstr>
      <vt:lpstr>Maatregelen</vt:lpstr>
      <vt:lpstr>Voorwaardelijke straf</vt:lpstr>
      <vt:lpstr>Spreekrecht slachtoffers</vt:lpstr>
      <vt:lpstr>Helpt straf?</vt:lpstr>
      <vt:lpstr>Reclassering</vt:lpstr>
      <vt:lpstr>Huiswerk H8</vt:lpstr>
      <vt:lpstr>Criminaliteit</vt:lpstr>
      <vt:lpstr>H9 Criminaliteitsbeleid</vt:lpstr>
      <vt:lpstr>PowerPoint-presentatie</vt:lpstr>
      <vt:lpstr>Politieke partijen</vt:lpstr>
      <vt:lpstr>Beleid</vt:lpstr>
      <vt:lpstr>Beleidsterreinen</vt:lpstr>
      <vt:lpstr>Preventie versus repressie van criminaliteit</vt:lpstr>
      <vt:lpstr>Preventie van criminaliteit</vt:lpstr>
      <vt:lpstr>Preventie van criminaliteit</vt:lpstr>
      <vt:lpstr>Aan de slag met H9</vt:lpstr>
      <vt:lpstr>H9 Politieke besluitvorming </vt:lpstr>
      <vt:lpstr>H10 De toekomst van de NL politiek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Criminaliteit</dc:title>
  <dc:creator>Nadya Karim</dc:creator>
  <cp:lastModifiedBy>Nadya</cp:lastModifiedBy>
  <cp:revision>24</cp:revision>
  <dcterms:modified xsi:type="dcterms:W3CDTF">2019-12-02T12:46:24Z</dcterms:modified>
</cp:coreProperties>
</file>