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6" r:id="rId6"/>
    <p:sldId id="261" r:id="rId7"/>
    <p:sldId id="343" r:id="rId8"/>
    <p:sldId id="264" r:id="rId9"/>
    <p:sldId id="259" r:id="rId10"/>
    <p:sldId id="271" r:id="rId11"/>
    <p:sldId id="275" r:id="rId12"/>
    <p:sldId id="276" r:id="rId13"/>
    <p:sldId id="274" r:id="rId14"/>
    <p:sldId id="344" r:id="rId15"/>
    <p:sldId id="351" r:id="rId16"/>
    <p:sldId id="345" r:id="rId17"/>
    <p:sldId id="346" r:id="rId18"/>
    <p:sldId id="347" r:id="rId19"/>
    <p:sldId id="348" r:id="rId20"/>
    <p:sldId id="349" r:id="rId21"/>
    <p:sldId id="350" r:id="rId22"/>
    <p:sldId id="263" r:id="rId23"/>
    <p:sldId id="358" r:id="rId24"/>
    <p:sldId id="352" r:id="rId25"/>
    <p:sldId id="353" r:id="rId26"/>
    <p:sldId id="354" r:id="rId27"/>
    <p:sldId id="355" r:id="rId28"/>
    <p:sldId id="356" r:id="rId29"/>
    <p:sldId id="357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2" r:id="rId43"/>
    <p:sldId id="371" r:id="rId44"/>
    <p:sldId id="334" r:id="rId45"/>
    <p:sldId id="335" r:id="rId4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9402-63A0-4048-BAED-9749161646D7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1ED9-74F9-4675-A810-6BE1E7C57C7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9402-63A0-4048-BAED-9749161646D7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1ED9-74F9-4675-A810-6BE1E7C57C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9402-63A0-4048-BAED-9749161646D7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1ED9-74F9-4675-A810-6BE1E7C57C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9402-63A0-4048-BAED-9749161646D7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1ED9-74F9-4675-A810-6BE1E7C57C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9402-63A0-4048-BAED-9749161646D7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1ED9-74F9-4675-A810-6BE1E7C57C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9402-63A0-4048-BAED-9749161646D7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1ED9-74F9-4675-A810-6BE1E7C57C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9402-63A0-4048-BAED-9749161646D7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1ED9-74F9-4675-A810-6BE1E7C57C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9402-63A0-4048-BAED-9749161646D7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1ED9-74F9-4675-A810-6BE1E7C57C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9402-63A0-4048-BAED-9749161646D7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1ED9-74F9-4675-A810-6BE1E7C57C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9402-63A0-4048-BAED-9749161646D7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1ED9-74F9-4675-A810-6BE1E7C57C7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C099402-63A0-4048-BAED-9749161646D7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F9C1ED9-74F9-4675-A810-6BE1E7C57C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C099402-63A0-4048-BAED-9749161646D7}" type="datetimeFigureOut">
              <a:rPr lang="nl-NL" smtClean="0"/>
              <a:pPr/>
              <a:t>13-5-2019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F9C1ED9-74F9-4675-A810-6BE1E7C57C7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Unibrauw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nl.wikipedia.org/wiki/Jukbee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roepbrabant.nl/?news/270013392/Wie+herkent+deze+twee+kopschoppers+uit+Breda.aspx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HHwLm5AlBk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o.nl/2doc/11-04-2016/VARA_101378667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imZG3lXj44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h5_9YmgFyw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WCN6auO6L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Criminaliteit</a:t>
            </a:r>
            <a:br>
              <a:rPr lang="nl-NL" dirty="0"/>
            </a:br>
            <a:r>
              <a:rPr lang="nl-NL" dirty="0"/>
              <a:t>Mavo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Nadya Karim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Kun je nu…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/>
              <a:t>-Het begrip criminaliteit (als tijd- en plaatsgebonden begrip) uitleggen?</a:t>
            </a:r>
          </a:p>
          <a:p>
            <a:pPr>
              <a:buNone/>
            </a:pPr>
            <a:r>
              <a:rPr lang="nl-NL"/>
              <a:t>- Benoemen en herkennen waarom criminaliteit een maatschappelijk probleem is?</a:t>
            </a:r>
          </a:p>
          <a:p>
            <a:pPr>
              <a:buNone/>
            </a:pPr>
            <a:r>
              <a:rPr lang="nl-NL"/>
              <a:t>-De materiële- en immateriële gevolgen van criminaliteit benoemen en herkennen?</a:t>
            </a:r>
          </a:p>
          <a:p>
            <a:pPr>
              <a:buNone/>
            </a:pPr>
            <a:r>
              <a:rPr lang="nl-NL"/>
              <a:t>-Herkennen en benoemen welke rol massamedia heeft bij de beeldvorming van criminaliteit?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1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H2 Waarom wordt iemand crimineel?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/>
              <a:t>Individuele oorzaken/risicogedrag:</a:t>
            </a:r>
          </a:p>
          <a:p>
            <a:r>
              <a:rPr lang="nl-NL"/>
              <a:t>Gebrekkige opvoeding</a:t>
            </a:r>
          </a:p>
          <a:p>
            <a:r>
              <a:rPr lang="nl-NL"/>
              <a:t>Gedrags- en psychische problemen</a:t>
            </a:r>
          </a:p>
          <a:p>
            <a:r>
              <a:rPr lang="nl-NL"/>
              <a:t>Sterke groepsdruk</a:t>
            </a:r>
          </a:p>
          <a:p>
            <a:r>
              <a:rPr lang="nl-NL"/>
              <a:t>Problematisch drugsgebruik</a:t>
            </a:r>
          </a:p>
          <a:p>
            <a:r>
              <a:rPr lang="nl-NL"/>
              <a:t>Persoonlijkheidskenmerken</a:t>
            </a:r>
          </a:p>
        </p:txBody>
      </p:sp>
    </p:spTree>
    <p:extLst>
      <p:ext uri="{BB962C8B-B14F-4D97-AF65-F5344CB8AC3E}">
        <p14:creationId xmlns:p14="http://schemas.microsoft.com/office/powerpoint/2010/main" val="116708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Oorzaken van criminaliteit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/>
              <a:t>Maatschappelijke oorzaken:</a:t>
            </a:r>
          </a:p>
          <a:p>
            <a:r>
              <a:rPr lang="nl-NL"/>
              <a:t>Slechte levensomstandigheden</a:t>
            </a:r>
          </a:p>
          <a:p>
            <a:r>
              <a:rPr lang="nl-NL"/>
              <a:t>Anonieme samenleving</a:t>
            </a:r>
          </a:p>
          <a:p>
            <a:r>
              <a:rPr lang="nl-NL"/>
              <a:t>Gelegenheid maakt de dief</a:t>
            </a:r>
          </a:p>
          <a:p>
            <a:r>
              <a:rPr lang="nl-NL"/>
              <a:t>Minder besef van waarden en normen</a:t>
            </a:r>
          </a:p>
          <a:p>
            <a:r>
              <a:rPr lang="nl-NL"/>
              <a:t>Gebrek aan maatschappelijke bindingen</a:t>
            </a:r>
          </a:p>
          <a:p>
            <a:r>
              <a:rPr lang="nl-NL"/>
              <a:t>Eens een dief, altijd een dief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52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/>
              <a:t>Bij bepaalde groepen komt criminaliteit vaker voor:</a:t>
            </a:r>
          </a:p>
          <a:p>
            <a:pPr>
              <a:buNone/>
            </a:pPr>
            <a:r>
              <a:rPr lang="nl-NL"/>
              <a:t>-lage maatschappelijke positie</a:t>
            </a:r>
          </a:p>
          <a:p>
            <a:pPr>
              <a:buNone/>
            </a:pPr>
            <a:r>
              <a:rPr lang="nl-NL"/>
              <a:t>-etnische afkomst</a:t>
            </a:r>
          </a:p>
          <a:p>
            <a:pPr>
              <a:buNone/>
            </a:pPr>
            <a:r>
              <a:rPr lang="nl-NL"/>
              <a:t>-geslacht</a:t>
            </a:r>
          </a:p>
          <a:p>
            <a:pPr>
              <a:buNone/>
            </a:pPr>
            <a:r>
              <a:rPr lang="nl-NL"/>
              <a:t>-leeftijd</a:t>
            </a:r>
          </a:p>
          <a:p>
            <a:pPr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139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C6130-385E-4B29-8899-ECA77125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Leerdoelen H3 </a:t>
            </a:r>
            <a:br>
              <a:rPr lang="nl-NL" dirty="0"/>
            </a:br>
            <a:r>
              <a:rPr lang="nl-NL" dirty="0"/>
              <a:t>De wetenschap over criminaliteit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0286A3-FA5B-4383-A4DA-35B5609F1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5 verschillende theorieën over criminaliteit kunnen beschrijven in je eigen woorden</a:t>
            </a:r>
          </a:p>
        </p:txBody>
      </p:sp>
    </p:spTree>
    <p:extLst>
      <p:ext uri="{BB962C8B-B14F-4D97-AF65-F5344CB8AC3E}">
        <p14:creationId xmlns:p14="http://schemas.microsoft.com/office/powerpoint/2010/main" val="3218856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FA2AB0-3D48-4F1E-ABE1-6502E9EE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Lombroso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21378E7-229C-4DAD-AE02-13683809A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98988"/>
            <a:ext cx="3611217" cy="1097222"/>
          </a:xfrm>
        </p:spPr>
        <p:txBody>
          <a:bodyPr/>
          <a:lstStyle/>
          <a:p>
            <a:r>
              <a:rPr lang="nl-NL" dirty="0"/>
              <a:t>19</a:t>
            </a:r>
            <a:r>
              <a:rPr lang="nl-NL" baseline="30000" dirty="0"/>
              <a:t>e</a:t>
            </a:r>
            <a:r>
              <a:rPr lang="nl-NL" dirty="0"/>
              <a:t> eeuw</a:t>
            </a:r>
          </a:p>
          <a:p>
            <a:r>
              <a:rPr lang="nl-NL" dirty="0"/>
              <a:t>Criminoloog</a:t>
            </a:r>
          </a:p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A1B1DE2-9435-4DD0-8335-8C5410B0A4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30" y="1698987"/>
            <a:ext cx="2999829" cy="4772455"/>
          </a:xfr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986F1BB-9027-4EF2-B0D9-709E63FB6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50E4C87B-D4AD-4162-B6F4-F5592856D32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4C3B34E-D38F-4FE9-9455-A96EF8304074}"/>
              </a:ext>
            </a:extLst>
          </p:cNvPr>
          <p:cNvSpPr txBox="1"/>
          <p:nvPr/>
        </p:nvSpPr>
        <p:spPr>
          <a:xfrm>
            <a:off x="457200" y="3286539"/>
            <a:ext cx="3624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Brede kaken, diepliggende ogen, vaak </a:t>
            </a:r>
            <a:r>
              <a:rPr lang="nl-NL" dirty="0">
                <a:hlinkClick r:id="rId3" tooltip="Unibrauw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doorlopende wenkbrauwen</a:t>
            </a:r>
            <a:r>
              <a:rPr lang="nl-NL" dirty="0"/>
              <a:t>, een asymmetrisch gezicht, hoge </a:t>
            </a:r>
            <a:r>
              <a:rPr lang="nl-NL" dirty="0">
                <a:hlinkClick r:id="rId4" tooltip="Jukbe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jukbeenderen</a:t>
            </a:r>
            <a:r>
              <a:rPr lang="nl-NL" dirty="0"/>
              <a:t>, afwijkende oren, haviksneus, vlezige lippen en dergelijke.</a:t>
            </a:r>
          </a:p>
        </p:txBody>
      </p:sp>
    </p:spTree>
    <p:extLst>
      <p:ext uri="{BB962C8B-B14F-4D97-AF65-F5344CB8AC3E}">
        <p14:creationId xmlns:p14="http://schemas.microsoft.com/office/powerpoint/2010/main" val="30350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A3986-AF91-4A08-893E-7AB8EE69A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persoonlijkheidstheorie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A7E3DD-C816-44D9-B78C-2C204D93B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Freud</a:t>
            </a:r>
          </a:p>
          <a:p>
            <a:r>
              <a:rPr lang="nl-NL" dirty="0"/>
              <a:t>Oerdriften</a:t>
            </a:r>
          </a:p>
          <a:p>
            <a:r>
              <a:rPr lang="nl-NL" dirty="0"/>
              <a:t>Geweten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E878C3-B8D5-4818-B324-A9A32A8E8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395537"/>
            <a:ext cx="3891082" cy="363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32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C4311-4E6C-4EC6-8D8D-AFBA6200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Bindingstheorie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2AC930B-8924-4295-B659-3B7638EE8C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3" y="2630659"/>
            <a:ext cx="3513601" cy="2942284"/>
          </a:xfr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45163E25-7EA1-4B14-B359-BAA9D4F640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Sociaal wezen</a:t>
            </a:r>
          </a:p>
          <a:p>
            <a:r>
              <a:rPr lang="nl-NL" dirty="0"/>
              <a:t>Wegvallen van bindingen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3260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7EEA88C-E53E-44C8-86E8-36D44DE8C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Aangeleerd gedrag theorie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364F8FE-95BA-44D0-8FD1-6371C5624B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1BA2DA5-43D6-4E18-9866-7FEC77703F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sz="3000" i="1" dirty="0"/>
              <a:t>Waar je mee omgaat daar raak je mee besmet.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FC3CECF-1E25-4BA6-ABFB-F7C43F86C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936B2514-7E25-43C7-8667-7AADE215C1E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04" y="2449513"/>
            <a:ext cx="2646616" cy="3951287"/>
          </a:xfrm>
        </p:spPr>
      </p:pic>
    </p:spTree>
    <p:extLst>
      <p:ext uri="{BB962C8B-B14F-4D97-AF65-F5344CB8AC3E}">
        <p14:creationId xmlns:p14="http://schemas.microsoft.com/office/powerpoint/2010/main" val="2533524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B9CD1-DF25-498D-94D2-8FA667E19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Etiketteringstheorie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D2A1E1E-78C9-4216-BE07-32687611C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/>
              <a:t>Eens een dief, altijd een dief.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6459BD5-4B13-40C4-B607-A298C5966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627141"/>
            <a:ext cx="4230858" cy="423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5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Autofit/>
          </a:bodyPr>
          <a:lstStyle/>
          <a:p>
            <a:r>
              <a:rPr lang="nl-NL" sz="3500" dirty="0"/>
              <a:t>Leerdoelen H1</a:t>
            </a:r>
            <a:br>
              <a:rPr lang="nl-NL" sz="3500" dirty="0"/>
            </a:br>
            <a:r>
              <a:rPr lang="nl-NL" sz="3500" dirty="0"/>
              <a:t>Waarom worden mensen crimineel?</a:t>
            </a:r>
            <a:br>
              <a:rPr lang="nl-NL" sz="3500" dirty="0"/>
            </a:br>
            <a:endParaRPr lang="nl-NL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462"/>
            <a:ext cx="8229600" cy="462560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sz="2600" dirty="0"/>
              <a:t>Benoemen en herkennen waarom criminaliteit een maatschappelijk probleem is. </a:t>
            </a:r>
          </a:p>
          <a:p>
            <a:pPr>
              <a:buFontTx/>
              <a:buChar char="-"/>
            </a:pPr>
            <a:endParaRPr lang="nl-NL" sz="2600" dirty="0"/>
          </a:p>
          <a:p>
            <a:pPr>
              <a:buFontTx/>
              <a:buChar char="-"/>
            </a:pPr>
            <a:r>
              <a:rPr lang="nl-NL" sz="2600" dirty="0"/>
              <a:t>Benoemen welke (persoonlijke) omstandigheden een rol spelen bij criminaliteit.</a:t>
            </a:r>
          </a:p>
          <a:p>
            <a:pPr>
              <a:buFontTx/>
              <a:buChar char="-"/>
            </a:pPr>
            <a:endParaRPr lang="nl-NL" sz="2600" dirty="0"/>
          </a:p>
          <a:p>
            <a:pPr>
              <a:buFontTx/>
              <a:buChar char="-"/>
            </a:pPr>
            <a:r>
              <a:rPr lang="nl-NL" sz="2600" dirty="0"/>
              <a:t>Benoemen welke maatschappelijke omstandigheden een rol spelen bij criminaliteit. </a:t>
            </a:r>
          </a:p>
          <a:p>
            <a:pPr>
              <a:buFontTx/>
              <a:buChar char="-"/>
            </a:pPr>
            <a:endParaRPr lang="nl-NL" sz="2600" dirty="0"/>
          </a:p>
          <a:p>
            <a:pPr>
              <a:buFontTx/>
              <a:buChar char="-"/>
            </a:pPr>
            <a:r>
              <a:rPr lang="nl-NL" sz="2600" dirty="0"/>
              <a:t>Benoemen welke groepen in de samenleving opvallen als het gaat om criminaliteit</a:t>
            </a:r>
          </a:p>
          <a:p>
            <a:pPr marL="118872" indent="0">
              <a:buNone/>
            </a:pPr>
            <a:endParaRPr lang="nl-NL" sz="2600" dirty="0"/>
          </a:p>
          <a:p>
            <a:pPr marL="118872" indent="0">
              <a:buNone/>
            </a:pPr>
            <a:endParaRPr lang="nl-NL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0DDD6-7B33-4308-B65C-62B81CC7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Gelegenheidstheorie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0321A1-9D05-4AB9-BBCF-F5FB6048A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/>
              <a:t>Gelegenheid maakt de dief</a:t>
            </a:r>
          </a:p>
          <a:p>
            <a:r>
              <a:rPr lang="nl-NL" i="1" dirty="0"/>
              <a:t>Wat levert een misdrijf op in relatie tot de pakkans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4AD2C-ECDA-46B4-B054-CEAC0DDEF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832" y="3325265"/>
            <a:ext cx="4378429" cy="31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61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B77790-EBB5-4309-B890-35431ADD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Combinatie van factoren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65735D-4B72-4046-A289-B10F42719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nl-NL" dirty="0"/>
              <a:t>Optelsom van factoren!</a:t>
            </a:r>
          </a:p>
          <a:p>
            <a:endParaRPr lang="nl-NL" dirty="0"/>
          </a:p>
          <a:p>
            <a:pPr marL="118872" indent="0">
              <a:buNone/>
            </a:pPr>
            <a:r>
              <a:rPr lang="nl-NL" u="sng" dirty="0"/>
              <a:t>Voorbeeld:</a:t>
            </a:r>
          </a:p>
          <a:p>
            <a:pPr marL="118872" indent="0">
              <a:buNone/>
            </a:pPr>
            <a:endParaRPr lang="nl-NL" dirty="0"/>
          </a:p>
          <a:p>
            <a:r>
              <a:rPr lang="nl-NL" dirty="0"/>
              <a:t>Mishandeld als kind</a:t>
            </a:r>
          </a:p>
          <a:p>
            <a:r>
              <a:rPr lang="nl-NL" dirty="0"/>
              <a:t>Gestopt met school</a:t>
            </a:r>
          </a:p>
          <a:p>
            <a:r>
              <a:rPr lang="nl-NL" dirty="0"/>
              <a:t>Werkloos</a:t>
            </a:r>
          </a:p>
          <a:p>
            <a:r>
              <a:rPr lang="nl-NL" dirty="0"/>
              <a:t>Verslaafd aan alcohol en drugs</a:t>
            </a:r>
          </a:p>
          <a:p>
            <a:r>
              <a:rPr lang="nl-NL" dirty="0"/>
              <a:t>Omgang met criminelen</a:t>
            </a:r>
          </a:p>
        </p:txBody>
      </p:sp>
    </p:spTree>
    <p:extLst>
      <p:ext uri="{BB962C8B-B14F-4D97-AF65-F5344CB8AC3E}">
        <p14:creationId xmlns:p14="http://schemas.microsoft.com/office/powerpoint/2010/main" val="3833192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Zou jij crimineel kunnen zijn?</a:t>
            </a:r>
          </a:p>
        </p:txBody>
      </p:sp>
      <p:pic>
        <p:nvPicPr>
          <p:cNvPr id="4" name="Content Placeholder 3" descr="overtred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5472608" cy="4104457"/>
          </a:xfrm>
        </p:spPr>
      </p:pic>
      <p:pic>
        <p:nvPicPr>
          <p:cNvPr id="5" name="Picture 4" descr="De_kopschoppers_slaan_toe_in_Eindhoven_(archiefbeeld_Bureau_Brabant)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2492896"/>
            <a:ext cx="7143750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BAA841-C5BB-4F79-AD47-BC909A93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84DD479-CC08-43A8-AB14-FD10ACAF7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8" y="1774825"/>
            <a:ext cx="7863543" cy="4625975"/>
          </a:xfrm>
        </p:spPr>
      </p:pic>
    </p:spTree>
    <p:extLst>
      <p:ext uri="{BB962C8B-B14F-4D97-AF65-F5344CB8AC3E}">
        <p14:creationId xmlns:p14="http://schemas.microsoft.com/office/powerpoint/2010/main" val="3838555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H4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Na de les kun je..</a:t>
            </a:r>
          </a:p>
          <a:p>
            <a:endParaRPr lang="nl-NL" dirty="0"/>
          </a:p>
          <a:p>
            <a:r>
              <a:rPr lang="nl-NL" dirty="0"/>
              <a:t>de taken en bevoegdheden van de politie benoemen</a:t>
            </a:r>
          </a:p>
          <a:p>
            <a:r>
              <a:rPr lang="nl-NL" dirty="0"/>
              <a:t>uitleggen welke rol een officier van justitie speelt tijdens het strafproces</a:t>
            </a:r>
          </a:p>
        </p:txBody>
      </p:sp>
    </p:spTree>
    <p:extLst>
      <p:ext uri="{BB962C8B-B14F-4D97-AF65-F5344CB8AC3E}">
        <p14:creationId xmlns:p14="http://schemas.microsoft.com/office/powerpoint/2010/main" val="2999389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H4 Van </a:t>
            </a:r>
            <a:r>
              <a:rPr lang="en-US" dirty="0" err="1"/>
              <a:t>politie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officier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u="sng"/>
              <a:t>Taken van de politie</a:t>
            </a:r>
          </a:p>
          <a:p>
            <a:pPr marL="0" indent="0">
              <a:buNone/>
            </a:pPr>
            <a:endParaRPr lang="nl-NL" b="1" u="sng"/>
          </a:p>
          <a:p>
            <a:r>
              <a:rPr lang="nl-NL"/>
              <a:t>Handhaven openbare orde</a:t>
            </a:r>
          </a:p>
          <a:p>
            <a:r>
              <a:rPr lang="nl-NL"/>
              <a:t>Hulpverlening</a:t>
            </a:r>
          </a:p>
          <a:p>
            <a:r>
              <a:rPr lang="nl-NL"/>
              <a:t>Opsporing</a:t>
            </a:r>
          </a:p>
          <a:p>
            <a:r>
              <a:rPr lang="nl-NL"/>
              <a:t>Preventie</a:t>
            </a:r>
          </a:p>
          <a:p>
            <a:r>
              <a:rPr lang="nl-NL"/>
              <a:t>Dienstverlening</a:t>
            </a:r>
          </a:p>
          <a:p>
            <a:pPr marL="118872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56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Bevoegdheden</a:t>
            </a:r>
            <a:r>
              <a:rPr lang="en-US"/>
              <a:t> van de </a:t>
            </a:r>
            <a:r>
              <a:rPr lang="en-US" err="1"/>
              <a:t>politie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Verdachte staande houden</a:t>
            </a:r>
            <a:endParaRPr lang="en-US" dirty="0"/>
          </a:p>
          <a:p>
            <a:r>
              <a:rPr lang="nl-NL" dirty="0"/>
              <a:t>Bekeuring geven</a:t>
            </a:r>
          </a:p>
          <a:p>
            <a:r>
              <a:rPr lang="nl-NL" dirty="0"/>
              <a:t>Aanhouden</a:t>
            </a:r>
          </a:p>
          <a:p>
            <a:r>
              <a:rPr lang="nl-NL" dirty="0"/>
              <a:t>Vasthouden</a:t>
            </a:r>
          </a:p>
          <a:p>
            <a:r>
              <a:rPr lang="nl-NL" dirty="0"/>
              <a:t>Fouilleren</a:t>
            </a:r>
          </a:p>
          <a:p>
            <a:endParaRPr lang="nl-NL" dirty="0"/>
          </a:p>
          <a:p>
            <a:pPr marL="118872" indent="0">
              <a:buNone/>
            </a:pPr>
            <a:r>
              <a:rPr lang="nl-NL" dirty="0"/>
              <a:t>Proces-verbaal (speciaal verslag over het misdrijf en de verdachte)</a:t>
            </a:r>
          </a:p>
          <a:p>
            <a:endParaRPr lang="nl-NL" dirty="0"/>
          </a:p>
          <a:p>
            <a:r>
              <a:rPr lang="nl-NL" b="1" u="sng" dirty="0"/>
              <a:t>Soms extra bevoegdheden</a:t>
            </a:r>
            <a:r>
              <a:rPr lang="nl-NL" b="1" dirty="0"/>
              <a:t> </a:t>
            </a:r>
            <a:r>
              <a:rPr lang="nl-NL" dirty="0"/>
              <a:t>(maar alleen met toestemming </a:t>
            </a:r>
            <a:r>
              <a:rPr lang="nl-NL" dirty="0">
                <a:hlinkClick r:id="rId2"/>
              </a:rPr>
              <a:t>rechter-commissaris</a:t>
            </a:r>
            <a:r>
              <a:rPr lang="nl-NL" dirty="0"/>
              <a:t>) bijv. telefoontaps, iemand observeren of een woning doorzoeken.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58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Officier</a:t>
            </a:r>
            <a:r>
              <a:rPr lang="en-US"/>
              <a:t> van </a:t>
            </a:r>
            <a:r>
              <a:rPr lang="en-US" err="1"/>
              <a:t>justitie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/>
              <a:t>=</a:t>
            </a:r>
            <a:r>
              <a:rPr lang="nl-NL" b="1"/>
              <a:t>een speciale ambtenaar </a:t>
            </a:r>
            <a:r>
              <a:rPr lang="nl-NL"/>
              <a:t>die namens de samenleving naar bewijzen zoekt tegen een verdachte en een straf tegen hem kan eisen.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 b="1" u="sng"/>
              <a:t>Taken</a:t>
            </a:r>
          </a:p>
          <a:p>
            <a:pPr marL="0" indent="0">
              <a:buNone/>
            </a:pPr>
            <a:r>
              <a:rPr lang="nl-NL"/>
              <a:t>-Leidt het opsporingsonderzoek</a:t>
            </a:r>
          </a:p>
          <a:p>
            <a:pPr marL="0" indent="0">
              <a:buNone/>
            </a:pPr>
            <a:r>
              <a:rPr lang="nl-NL"/>
              <a:t>-Beslist of een verdachte naar de rechter gaat</a:t>
            </a:r>
          </a:p>
          <a:p>
            <a:pPr marL="0" indent="0">
              <a:buNone/>
            </a:pPr>
            <a:r>
              <a:rPr lang="nl-NL"/>
              <a:t>-Eist een straf in een rechtszaak</a:t>
            </a:r>
          </a:p>
          <a:p>
            <a:pPr marL="0" indent="0">
              <a:buNone/>
            </a:pPr>
            <a:r>
              <a:rPr lang="nl-NL"/>
              <a:t>-Zorgt dat die straf ook wordt uitgevoerd</a:t>
            </a:r>
          </a:p>
          <a:p>
            <a:pPr marL="0" indent="0">
              <a:buNone/>
            </a:pPr>
            <a:br>
              <a:rPr lang="nl-NL"/>
            </a:br>
            <a:r>
              <a:rPr lang="en-US" u="sng">
                <a:hlinkClick r:id="rId2"/>
              </a:rPr>
              <a:t>http://www.npo.nl/2doc/11-04-2016/VARA_101378667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12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/>
              <a:t>Na het opsporingsonderzoek heeft de officier  3 mogelijkheden:</a:t>
            </a:r>
          </a:p>
          <a:p>
            <a:pPr marL="514350" indent="-514350">
              <a:buAutoNum type="arabicPeriod"/>
            </a:pPr>
            <a:r>
              <a:rPr lang="nl-NL" b="1"/>
              <a:t>Seponeren: </a:t>
            </a:r>
            <a:r>
              <a:rPr lang="nl-NL"/>
              <a:t>afzien van strafvervolging</a:t>
            </a:r>
          </a:p>
          <a:p>
            <a:pPr marL="514350" indent="-514350">
              <a:buAutoNum type="arabicPeriod"/>
            </a:pPr>
            <a:r>
              <a:rPr lang="nl-NL" b="1"/>
              <a:t>Schikken: </a:t>
            </a:r>
            <a:r>
              <a:rPr lang="nl-NL"/>
              <a:t>geldboete</a:t>
            </a:r>
          </a:p>
          <a:p>
            <a:pPr marL="514350" indent="-514350">
              <a:buAutoNum type="arabicPeriod"/>
            </a:pPr>
            <a:r>
              <a:rPr lang="nl-NL" b="1"/>
              <a:t>Vervolgen: </a:t>
            </a:r>
            <a:r>
              <a:rPr lang="nl-NL"/>
              <a:t>strafdossier naar de rechter</a:t>
            </a:r>
          </a:p>
          <a:p>
            <a:pPr marL="514350" indent="-514350">
              <a:buAutoNum type="arabicPeriod"/>
            </a:pPr>
            <a:endParaRPr lang="nl-NL"/>
          </a:p>
          <a:p>
            <a:pPr marL="0" indent="0">
              <a:buNone/>
            </a:pPr>
            <a:r>
              <a:rPr lang="nl-NL"/>
              <a:t>Officier vertegenwoordigt dan het OM (Openbaar Ministerie) en heet dan de </a:t>
            </a:r>
            <a:r>
              <a:rPr lang="nl-NL" i="1"/>
              <a:t>openbare aanklager</a:t>
            </a:r>
            <a:r>
              <a:rPr lang="nl-NL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6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3178E-78D5-4174-B6F7-1BD9AA7C8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Veiligheid of vrijheid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CDDB79-987A-4260-9CEA-E6841C70A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Bijzondere maatregelen:</a:t>
            </a:r>
          </a:p>
          <a:p>
            <a:endParaRPr lang="nl-NL" dirty="0"/>
          </a:p>
          <a:p>
            <a:pPr marL="118872" indent="0">
              <a:buNone/>
            </a:pPr>
            <a:r>
              <a:rPr lang="nl-NL" dirty="0"/>
              <a:t>-Preventief oppakken (voetbalhooligans)</a:t>
            </a:r>
          </a:p>
          <a:p>
            <a:pPr marL="118872" indent="0">
              <a:buNone/>
            </a:pPr>
            <a:r>
              <a:rPr lang="nl-NL" dirty="0"/>
              <a:t>-Preventief fouilleren</a:t>
            </a:r>
          </a:p>
          <a:p>
            <a:pPr marL="118872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302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criminaliteit?</a:t>
            </a:r>
          </a:p>
        </p:txBody>
      </p:sp>
      <p:pic>
        <p:nvPicPr>
          <p:cNvPr id="5" name="Picture 4" descr="strafrecht_wetbo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958950" cy="4489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2924944"/>
            <a:ext cx="7920880" cy="14465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400" b="1"/>
              <a:t>Alle gedragingen die door de wet strafbaar gesteld zijn.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Leerdoelen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H5 </a:t>
            </a:r>
            <a:r>
              <a:rPr lang="en-US" dirty="0" err="1"/>
              <a:t>Schuldig</a:t>
            </a:r>
            <a:r>
              <a:rPr lang="en-US" dirty="0"/>
              <a:t> of </a:t>
            </a:r>
            <a:r>
              <a:rPr lang="en-US" dirty="0" err="1"/>
              <a:t>onschuldig</a:t>
            </a:r>
            <a:r>
              <a:rPr lang="en-US" dirty="0"/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kunt</a:t>
            </a:r>
            <a:r>
              <a:rPr lang="en-US" dirty="0"/>
              <a:t> </a:t>
            </a:r>
            <a:r>
              <a:rPr lang="en-US" dirty="0" err="1"/>
              <a:t>benoemen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personen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spelen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rechtszaak</a:t>
            </a:r>
            <a:r>
              <a:rPr lang="en-US" dirty="0"/>
              <a:t>.</a:t>
            </a:r>
          </a:p>
          <a:p>
            <a:r>
              <a:rPr lang="en-US" dirty="0"/>
              <a:t>Je </a:t>
            </a:r>
            <a:r>
              <a:rPr lang="en-US" dirty="0" err="1"/>
              <a:t>kent</a:t>
            </a:r>
            <a:r>
              <a:rPr lang="en-US" dirty="0"/>
              <a:t> de procedure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rechtszaak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79344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Rechtbanken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Indien vervolging plaatsvindt dan krijgt de verdachte een dagvaarding (=een oproep om voor de rechter te verschijnen).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Naar welke rechter?</a:t>
            </a:r>
          </a:p>
          <a:p>
            <a:pPr marL="0" indent="0">
              <a:buNone/>
            </a:pPr>
            <a:r>
              <a:rPr lang="nl-NL" dirty="0"/>
              <a:t>-Rechtbanken</a:t>
            </a:r>
          </a:p>
          <a:p>
            <a:pPr marL="0" indent="0">
              <a:buNone/>
            </a:pPr>
            <a:r>
              <a:rPr lang="nl-NL" dirty="0"/>
              <a:t>-Gerechtshoven</a:t>
            </a:r>
          </a:p>
          <a:p>
            <a:pPr marL="0" indent="0">
              <a:buNone/>
            </a:pPr>
            <a:r>
              <a:rPr lang="nl-NL" dirty="0"/>
              <a:t>-Hoge Raad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24" y="3588753"/>
            <a:ext cx="5184576" cy="27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1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Rechtbanken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NL = opgedeeld in 11 gebieden met elk een rechtbank met de volgende afdelingen:</a:t>
            </a:r>
          </a:p>
          <a:p>
            <a:r>
              <a:rPr lang="nl-NL" dirty="0"/>
              <a:t>Civiele sector: tussen burgers onderling</a:t>
            </a:r>
          </a:p>
          <a:p>
            <a:r>
              <a:rPr lang="nl-NL" dirty="0"/>
              <a:t>Bestuursrecht: tussen burgers en overheid</a:t>
            </a:r>
          </a:p>
          <a:p>
            <a:r>
              <a:rPr lang="nl-NL" b="1" dirty="0"/>
              <a:t>Strafrecht: </a:t>
            </a:r>
            <a:r>
              <a:rPr lang="nl-NL" dirty="0"/>
              <a:t>overtredingen en misdrijven (politierechter of meervoudige kamer)*</a:t>
            </a:r>
          </a:p>
          <a:p>
            <a:r>
              <a:rPr lang="nl-NL" b="1" dirty="0">
                <a:hlinkClick r:id="rId2"/>
              </a:rPr>
              <a:t>Kantonrecht:</a:t>
            </a:r>
            <a:r>
              <a:rPr lang="nl-NL" b="1" dirty="0"/>
              <a:t> </a:t>
            </a:r>
            <a:r>
              <a:rPr lang="nl-NL" dirty="0"/>
              <a:t>lichte overtredingen*</a:t>
            </a:r>
          </a:p>
          <a:p>
            <a:pPr marL="0" indent="0">
              <a:buNone/>
            </a:pPr>
            <a:r>
              <a:rPr lang="nl-NL" dirty="0"/>
              <a:t>We behandelen alleen *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0958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Gerechtshoven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Na een vonnis van de rechtbank kan er gekozen worden voor een </a:t>
            </a:r>
            <a:r>
              <a:rPr lang="nl-NL" b="1"/>
              <a:t>hoger beroep</a:t>
            </a:r>
            <a:r>
              <a:rPr lang="nl-NL"/>
              <a:t>.</a:t>
            </a:r>
          </a:p>
          <a:p>
            <a:pPr marL="0" indent="0">
              <a:buNone/>
            </a:pPr>
            <a:r>
              <a:rPr lang="nl-NL"/>
              <a:t>De zaak wordt dan opnieuw bekeken door een hogere rechterlijke instantie namelijk een </a:t>
            </a:r>
            <a:r>
              <a:rPr lang="nl-NL" b="1"/>
              <a:t>Gerechtshof.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 u="sng"/>
              <a:t>Er zijn 4 Gerechtshoven:</a:t>
            </a:r>
          </a:p>
          <a:p>
            <a:pPr marL="0" indent="0">
              <a:buNone/>
            </a:pPr>
            <a:r>
              <a:rPr lang="nl-NL"/>
              <a:t>Amsterdam, Arnhem-Leeuwarden, Den Haag en Den Bosch.</a:t>
            </a:r>
            <a:endParaRPr lang="en-US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318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Hoge Raad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=</a:t>
            </a:r>
            <a:r>
              <a:rPr lang="nl-NL" b="1" dirty="0"/>
              <a:t>het hoogste rechtsorgaan van NL</a:t>
            </a:r>
          </a:p>
          <a:p>
            <a:pPr marL="0" indent="0">
              <a:buNone/>
            </a:pPr>
            <a:r>
              <a:rPr lang="nl-NL" dirty="0"/>
              <a:t>-er is er maar 1 van</a:t>
            </a:r>
          </a:p>
          <a:p>
            <a:pPr marL="0" indent="0">
              <a:buNone/>
            </a:pPr>
            <a:r>
              <a:rPr lang="nl-NL" dirty="0"/>
              <a:t>-in actie als een verdachte of het OM</a:t>
            </a:r>
            <a:r>
              <a:rPr lang="nl-NL" b="1" dirty="0"/>
              <a:t> in cassatie gaan </a:t>
            </a:r>
            <a:r>
              <a:rPr lang="nl-NL" dirty="0"/>
              <a:t>(=ingaan tegen uitspraak in hoger beroep)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=</a:t>
            </a:r>
            <a:r>
              <a:rPr lang="nl-NL" b="1" dirty="0"/>
              <a:t>geen nieuw onderzoek </a:t>
            </a:r>
            <a:r>
              <a:rPr lang="nl-NL" dirty="0"/>
              <a:t>maar een check of alle rechtsregels goed zijn toegepast en aandacht voor jurisprudentie (het geheel aan rechterlijke uitspraken)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1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rechtszaak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u="sng"/>
              <a:t>Het verloop van een rechtszitting:</a:t>
            </a:r>
          </a:p>
          <a:p>
            <a:pPr marL="514350" indent="-514350">
              <a:buAutoNum type="arabicPeriod"/>
            </a:pPr>
            <a:r>
              <a:rPr lang="nl-NL"/>
              <a:t>De opening (rechter)</a:t>
            </a:r>
          </a:p>
          <a:p>
            <a:pPr marL="514350" indent="-514350">
              <a:buAutoNum type="arabicPeriod"/>
            </a:pPr>
            <a:r>
              <a:rPr lang="nl-NL"/>
              <a:t>De aanklacht (Officier van Justitie)</a:t>
            </a:r>
          </a:p>
          <a:p>
            <a:pPr marL="514350" indent="-514350">
              <a:buAutoNum type="arabicPeriod"/>
            </a:pPr>
            <a:r>
              <a:rPr lang="nl-NL"/>
              <a:t>Het getuigenverhoor (rechter-OvJ-advocaat)</a:t>
            </a:r>
          </a:p>
          <a:p>
            <a:pPr marL="514350" indent="-514350">
              <a:buAutoNum type="arabicPeriod"/>
            </a:pPr>
            <a:r>
              <a:rPr lang="nl-NL"/>
              <a:t>Het verhoor van de verdachte (rechter-OvJ-advocaat)</a:t>
            </a:r>
          </a:p>
          <a:p>
            <a:pPr marL="514350" indent="-514350">
              <a:buAutoNum type="arabicPeriod"/>
            </a:pPr>
            <a:r>
              <a:rPr lang="nl-NL"/>
              <a:t>Het requisitoir (Officier van Justitie)</a:t>
            </a:r>
          </a:p>
          <a:p>
            <a:pPr marL="514350" indent="-514350">
              <a:buAutoNum type="arabicPeriod"/>
            </a:pPr>
            <a:r>
              <a:rPr lang="nl-NL"/>
              <a:t>Het pleidooi (advocaat)</a:t>
            </a:r>
          </a:p>
          <a:p>
            <a:pPr marL="514350" indent="-514350">
              <a:buAutoNum type="arabicPeriod"/>
            </a:pPr>
            <a:r>
              <a:rPr lang="nl-NL"/>
              <a:t>Het laatste woord (verdachte)</a:t>
            </a:r>
          </a:p>
          <a:p>
            <a:pPr marL="514350" indent="-514350">
              <a:buAutoNum type="arabicPeriod"/>
            </a:pPr>
            <a:r>
              <a:rPr lang="nl-NL"/>
              <a:t>De uitspraak/het vonnis (rechter)</a:t>
            </a:r>
            <a:endParaRPr lang="en-US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48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Het vonnis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/>
              <a:t>De rechter houdt met zijn vonnis rekening met de volgende aspecten:</a:t>
            </a:r>
          </a:p>
          <a:p>
            <a:pPr marL="514350" indent="-514350">
              <a:buAutoNum type="arabicPeriod"/>
            </a:pPr>
            <a:r>
              <a:rPr lang="nl-NL" dirty="0"/>
              <a:t>Is er voldoende bewijs?</a:t>
            </a:r>
          </a:p>
          <a:p>
            <a:pPr marL="514350" indent="-514350">
              <a:buAutoNum type="arabicPeriod"/>
            </a:pPr>
            <a:r>
              <a:rPr lang="nl-NL" dirty="0"/>
              <a:t>Gaat het om een strafbaar feit?</a:t>
            </a:r>
          </a:p>
          <a:p>
            <a:pPr marL="514350" indent="-514350">
              <a:buAutoNum type="arabicPeriod"/>
            </a:pPr>
            <a:r>
              <a:rPr lang="nl-NL" dirty="0"/>
              <a:t>Is de dader strafbaar?(ontoerekeningsvatbaar)</a:t>
            </a:r>
          </a:p>
          <a:p>
            <a:pPr marL="514350" indent="-514350">
              <a:buAutoNum type="arabicPeriod"/>
            </a:pPr>
            <a:r>
              <a:rPr lang="nl-NL" dirty="0"/>
              <a:t>Welke straf of maatregel wordt opgelegd?</a:t>
            </a:r>
          </a:p>
          <a:p>
            <a:pPr marL="514350" indent="-514350">
              <a:buAutoNum type="arabicPeriod"/>
            </a:pPr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rgbClr val="FF0000"/>
                </a:solidFill>
              </a:rPr>
              <a:t>In Nederland is er </a:t>
            </a:r>
            <a:r>
              <a:rPr lang="nl-NL" b="1" u="sng" dirty="0">
                <a:solidFill>
                  <a:srgbClr val="FF0000"/>
                </a:solidFill>
              </a:rPr>
              <a:t>GEEN</a:t>
            </a:r>
            <a:r>
              <a:rPr lang="nl-NL" b="1" dirty="0">
                <a:solidFill>
                  <a:srgbClr val="FF0000"/>
                </a:solidFill>
              </a:rPr>
              <a:t> juryrechtspraak!!!</a:t>
            </a:r>
            <a:endParaRPr lang="en-US" b="1" dirty="0">
              <a:solidFill>
                <a:srgbClr val="FF00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41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H6 Hoe krijgen we de criminaliteit omlaag?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nl-NL" dirty="0"/>
              <a:t>Soorten straffen</a:t>
            </a:r>
          </a:p>
          <a:p>
            <a:r>
              <a:rPr lang="nl-NL" dirty="0"/>
              <a:t>Hoofdstraffen</a:t>
            </a:r>
          </a:p>
          <a:p>
            <a:r>
              <a:rPr lang="nl-NL" dirty="0"/>
              <a:t>Bijkomende straffen</a:t>
            </a:r>
          </a:p>
          <a:p>
            <a:r>
              <a:rPr lang="nl-NL" dirty="0"/>
              <a:t>Maatregelen</a:t>
            </a:r>
          </a:p>
          <a:p>
            <a:r>
              <a:rPr lang="nl-NL" dirty="0"/>
              <a:t>Voorwaardelijke straffen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De rechter kan een combinatie van straffen en maatregelen geven.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471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Hoofdstraffen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Geldboete (overtredingen)</a:t>
            </a:r>
          </a:p>
          <a:p>
            <a:r>
              <a:rPr lang="nl-NL"/>
              <a:t>Hechtenis (overtredingen-Huis van Bewaring)</a:t>
            </a:r>
          </a:p>
          <a:p>
            <a:r>
              <a:rPr lang="nl-NL"/>
              <a:t>Gevangenisstraf (misdrijven-levenslang=levenslang)</a:t>
            </a:r>
          </a:p>
          <a:p>
            <a:r>
              <a:rPr lang="nl-NL"/>
              <a:t>Taakstraf (leerstraf bijv. cursus, werkstraf onbetaald werk ‘ten algemene nutte’)</a:t>
            </a:r>
            <a:endParaRPr lang="en-US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7973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Bijkomende straffen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/>
              <a:t>Let op: worden altijd in combinatie met een hoofdstraf opgelegd!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 u="sng"/>
              <a:t>Voorbeelden:</a:t>
            </a:r>
          </a:p>
          <a:p>
            <a:pPr marL="0" indent="0">
              <a:buNone/>
            </a:pPr>
            <a:r>
              <a:rPr lang="nl-NL"/>
              <a:t>-afnemen van rijbewijs</a:t>
            </a:r>
          </a:p>
          <a:p>
            <a:pPr marL="0" indent="0">
              <a:buNone/>
            </a:pPr>
            <a:r>
              <a:rPr lang="nl-NL"/>
              <a:t>-arts uit zijn beroep zetten</a:t>
            </a:r>
            <a:endParaRPr lang="en-US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95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Criminaliteit als</a:t>
            </a:r>
            <a:br>
              <a:rPr lang="nl-NL"/>
            </a:br>
            <a:r>
              <a:rPr lang="nl-NL"/>
              <a:t>Maatschappelijk probleem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nl-NL" b="1" u="sng"/>
              <a:t>De 4 kenmerken:</a:t>
            </a:r>
          </a:p>
          <a:p>
            <a:pPr>
              <a:buNone/>
            </a:pPr>
            <a:endParaRPr lang="nl-NL"/>
          </a:p>
          <a:p>
            <a:r>
              <a:rPr lang="nl-NL"/>
              <a:t>Sociaal probleem/veel mensen hebben er last van: </a:t>
            </a:r>
            <a:br>
              <a:rPr lang="nl-NL"/>
            </a:br>
            <a:r>
              <a:rPr lang="nl-NL"/>
              <a:t>materieel en immaterieel</a:t>
            </a:r>
          </a:p>
          <a:p>
            <a:endParaRPr lang="nl-NL"/>
          </a:p>
          <a:p>
            <a:r>
              <a:rPr lang="nl-NL"/>
              <a:t>Er zijn verschillende meningen over de oorzaken en oplossingen:</a:t>
            </a:r>
          </a:p>
          <a:p>
            <a:pPr>
              <a:buNone/>
            </a:pPr>
            <a:r>
              <a:rPr lang="nl-NL"/>
              <a:t>	straffen/aanpak en veel verschillende belangen</a:t>
            </a:r>
          </a:p>
          <a:p>
            <a:endParaRPr lang="nl-NL"/>
          </a:p>
          <a:p>
            <a:r>
              <a:rPr lang="nl-NL"/>
              <a:t>Er is veel aandacht van de media:</a:t>
            </a:r>
          </a:p>
          <a:p>
            <a:pPr>
              <a:buNone/>
            </a:pPr>
            <a:r>
              <a:rPr lang="nl-NL"/>
              <a:t>	kijkcijfers/interesse, invloed media op publieke opinie</a:t>
            </a:r>
          </a:p>
          <a:p>
            <a:endParaRPr lang="nl-NL"/>
          </a:p>
          <a:p>
            <a:r>
              <a:rPr lang="nl-NL"/>
              <a:t>Het probleem kan het beste worden opgelost door de overheid in samenwerking met burgers en organisaties:</a:t>
            </a:r>
          </a:p>
          <a:p>
            <a:pPr>
              <a:buNone/>
            </a:pPr>
            <a:r>
              <a:rPr lang="nl-NL"/>
              <a:t>	overheid is veranwoordelijk voor openbare orde en veiligheid, altijd op de politieke agenda.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Maatregelen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b="1" dirty="0"/>
              <a:t>TBS (Terbeschikkingstelling)=</a:t>
            </a:r>
            <a:r>
              <a:rPr lang="nl-NL" dirty="0"/>
              <a:t> wanneer iemand niet of onverminderd toerekeningsvatbaar wordt geacht.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Ondertoezichtstelling=</a:t>
            </a:r>
            <a:r>
              <a:rPr lang="nl-NL" dirty="0"/>
              <a:t> maatregel voor minderjarige verdachten. Dan wordt er een gezinsvoogd aangesteld die het kind binnen het gezin begeleidt. </a:t>
            </a:r>
          </a:p>
          <a:p>
            <a:endParaRPr lang="nl-NL" dirty="0"/>
          </a:p>
          <a:p>
            <a:r>
              <a:rPr lang="nl-NL" dirty="0"/>
              <a:t>In beslag nemen van geld verdient door criminele activiteiten (terugdraaien effecten van delict).</a:t>
            </a:r>
            <a:endParaRPr lang="en-US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99" y="0"/>
            <a:ext cx="2600329" cy="14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16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Voorwaardelijke straf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Een proeftijd </a:t>
            </a:r>
            <a:r>
              <a:rPr lang="nl-NL" dirty="0"/>
              <a:t>=waarin de veroordeelde niet hetzelfde soort strafbare feit mag plegen. Doet hij/zij dit wel dan krijg je alsnog die straf + een nieuwe straf.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Een voorwaardelijke boete of straf wordt gegeven als </a:t>
            </a:r>
            <a:r>
              <a:rPr lang="nl-NL" b="1" i="1" dirty="0"/>
              <a:t>waarschuwing</a:t>
            </a:r>
            <a:r>
              <a:rPr lang="nl-NL" dirty="0"/>
              <a:t>.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3001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Preventie versus repressie van criminaliteit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Preventie?</a:t>
            </a:r>
          </a:p>
          <a:p>
            <a:pPr>
              <a:buNone/>
            </a:pPr>
            <a:r>
              <a:rPr lang="nl-NL" dirty="0"/>
              <a:t>Het voorkomen van ...</a:t>
            </a:r>
          </a:p>
          <a:p>
            <a:pPr>
              <a:buNone/>
            </a:pPr>
            <a:r>
              <a:rPr lang="nl-NL" dirty="0"/>
              <a:t>Voorbeeld?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r>
              <a:rPr lang="nl-NL" dirty="0"/>
              <a:t>Repressie?</a:t>
            </a:r>
          </a:p>
          <a:p>
            <a:pPr>
              <a:buNone/>
            </a:pPr>
            <a:r>
              <a:rPr lang="nl-NL" dirty="0"/>
              <a:t>Het hard aanpakken van ...</a:t>
            </a:r>
          </a:p>
          <a:p>
            <a:pPr>
              <a:buNone/>
            </a:pPr>
            <a:r>
              <a:rPr lang="nl-NL" dirty="0"/>
              <a:t>Voorbeeld?</a:t>
            </a:r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7148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Politieke partijen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Linkse partijen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Christelijke</a:t>
                      </a:r>
                      <a:r>
                        <a:rPr lang="nl-NL" baseline="0" dirty="0"/>
                        <a:t> middenpartijen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Rechterlijke</a:t>
                      </a:r>
                      <a:r>
                        <a:rPr lang="nl-NL" baseline="0" dirty="0"/>
                        <a:t> partijen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800" dirty="0"/>
                        <a:t>PvdA</a:t>
                      </a:r>
                      <a:r>
                        <a:rPr lang="nl-NL" sz="1800" baseline="0" dirty="0"/>
                        <a:t> en SP</a:t>
                      </a:r>
                    </a:p>
                    <a:p>
                      <a:endParaRPr lang="nl-NL" sz="1800" baseline="0" dirty="0"/>
                    </a:p>
                    <a:p>
                      <a:endParaRPr lang="nl-NL" sz="1800" baseline="0" dirty="0"/>
                    </a:p>
                    <a:p>
                      <a:r>
                        <a:rPr lang="nl-NL" sz="1800" baseline="0" dirty="0"/>
                        <a:t>Nadruk op preventie</a:t>
                      </a:r>
                    </a:p>
                    <a:p>
                      <a:br>
                        <a:rPr lang="nl-NL" sz="1800" baseline="0" dirty="0"/>
                      </a:br>
                      <a:endParaRPr lang="nl-NL" sz="1800" baseline="0" dirty="0"/>
                    </a:p>
                    <a:p>
                      <a:endParaRPr lang="nl-NL" sz="1800" baseline="0" dirty="0"/>
                    </a:p>
                    <a:p>
                      <a:endParaRPr lang="nl-NL" sz="1800" baseline="0" dirty="0"/>
                    </a:p>
                    <a:p>
                      <a:r>
                        <a:rPr lang="nl-NL" sz="1800" baseline="0" dirty="0"/>
                        <a:t>Meer banenplannen voor jongeren, inzetten wijkagenten, etc.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CDA</a:t>
                      </a:r>
                      <a:r>
                        <a:rPr lang="nl-NL" sz="1800" baseline="0" dirty="0"/>
                        <a:t> en CU</a:t>
                      </a:r>
                    </a:p>
                    <a:p>
                      <a:endParaRPr lang="nl-NL" sz="1800" baseline="0" dirty="0"/>
                    </a:p>
                    <a:p>
                      <a:endParaRPr lang="nl-NL" sz="1800" baseline="0" dirty="0"/>
                    </a:p>
                    <a:p>
                      <a:r>
                        <a:rPr lang="nl-NL" sz="1800" baseline="0" dirty="0"/>
                        <a:t>Nadruk op belang van gezin en school ter preventie.</a:t>
                      </a:r>
                    </a:p>
                    <a:p>
                      <a:endParaRPr lang="nl-NL" sz="1800" baseline="0" dirty="0"/>
                    </a:p>
                    <a:p>
                      <a:endParaRPr lang="nl-NL" sz="1800" baseline="0" dirty="0"/>
                    </a:p>
                    <a:p>
                      <a:r>
                        <a:rPr lang="nl-NL" sz="1800" baseline="0" dirty="0"/>
                        <a:t>Aandacht voor waarden door ouders en leraren: respect en eerbied.</a:t>
                      </a:r>
                      <a:endParaRPr lang="en-US" sz="1800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dirty="0"/>
                        <a:t>VVD en PVV</a:t>
                      </a:r>
                    </a:p>
                    <a:p>
                      <a:endParaRPr lang="nl-NL" sz="1800" dirty="0"/>
                    </a:p>
                    <a:p>
                      <a:endParaRPr lang="nl-NL" sz="1800" dirty="0"/>
                    </a:p>
                    <a:p>
                      <a:r>
                        <a:rPr lang="nl-NL" sz="1800" dirty="0"/>
                        <a:t>Nadruk op repressie</a:t>
                      </a:r>
                      <a:r>
                        <a:rPr lang="nl-NL" sz="1800" baseline="0" dirty="0"/>
                        <a:t> en zwaardere straffen.</a:t>
                      </a:r>
                    </a:p>
                    <a:p>
                      <a:endParaRPr lang="nl-NL" sz="1800" baseline="0" dirty="0"/>
                    </a:p>
                    <a:p>
                      <a:endParaRPr lang="nl-NL" sz="1800" baseline="0" dirty="0"/>
                    </a:p>
                    <a:p>
                      <a:endParaRPr lang="nl-NL" sz="1800" baseline="0" dirty="0"/>
                    </a:p>
                    <a:p>
                      <a:r>
                        <a:rPr lang="nl-NL" sz="1800" baseline="0" dirty="0"/>
                        <a:t>Meer bevoegdheden voor politie en justitie (botsen burgerrechten).</a:t>
                      </a:r>
                      <a:endParaRPr lang="en-US" sz="1800" dirty="0"/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430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Criminaliteit verminderen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Door de overheid</a:t>
            </a:r>
          </a:p>
          <a:p>
            <a:pPr marL="118872" indent="0">
              <a:buNone/>
            </a:pPr>
            <a:r>
              <a:rPr lang="nl-NL" dirty="0"/>
              <a:t>Repressie:</a:t>
            </a:r>
          </a:p>
          <a:p>
            <a:r>
              <a:rPr lang="nl-NL" dirty="0"/>
              <a:t>Lik op stuk beleid</a:t>
            </a:r>
          </a:p>
          <a:p>
            <a:r>
              <a:rPr lang="nl-NL" dirty="0"/>
              <a:t>Taakstraffen</a:t>
            </a:r>
          </a:p>
          <a:p>
            <a:endParaRPr lang="nl-NL" dirty="0"/>
          </a:p>
          <a:p>
            <a:pPr marL="118872" indent="0">
              <a:buNone/>
            </a:pPr>
            <a:r>
              <a:rPr lang="nl-NL" dirty="0"/>
              <a:t>Preventie:</a:t>
            </a:r>
          </a:p>
          <a:p>
            <a:r>
              <a:rPr lang="nl-NL" dirty="0"/>
              <a:t>Meer sociale controle</a:t>
            </a:r>
          </a:p>
          <a:p>
            <a:r>
              <a:rPr lang="nl-NL" dirty="0"/>
              <a:t>Verbeteren van de woonomgeving</a:t>
            </a:r>
          </a:p>
          <a:p>
            <a:r>
              <a:rPr lang="nl-NL" dirty="0"/>
              <a:t>Voorlichting</a:t>
            </a:r>
          </a:p>
          <a:p>
            <a:r>
              <a:rPr lang="nl-NL" dirty="0"/>
              <a:t>Halt-bureaus</a:t>
            </a:r>
          </a:p>
        </p:txBody>
      </p:sp>
    </p:spTree>
    <p:extLst>
      <p:ext uri="{BB962C8B-B14F-4D97-AF65-F5344CB8AC3E}">
        <p14:creationId xmlns:p14="http://schemas.microsoft.com/office/powerpoint/2010/main" val="13775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Preventie van criminaliteit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Door bedrijven en burgers</a:t>
            </a:r>
          </a:p>
          <a:p>
            <a:r>
              <a:rPr lang="nl-NL" dirty="0"/>
              <a:t>Bedrijven: bewaking</a:t>
            </a:r>
          </a:p>
          <a:p>
            <a:r>
              <a:rPr lang="nl-NL" dirty="0"/>
              <a:t>Winkeliers: technische maatregelen als camera’s, poortjes, etc</a:t>
            </a:r>
          </a:p>
          <a:p>
            <a:r>
              <a:rPr lang="nl-NL" dirty="0"/>
              <a:t>Scholen: antispijbelbeleid</a:t>
            </a:r>
          </a:p>
          <a:p>
            <a:r>
              <a:rPr lang="nl-NL" dirty="0"/>
              <a:t>Wijken: sociale controle d.m.v. burgerwachten (bijv. Marokkaanse buurtvaders) of blafproject in Almere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766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Afsluiting: check de leerdoelen bij elkaar in tweetallen! Overhoren maar!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/>
              <a:t>Kun je nu...</a:t>
            </a:r>
          </a:p>
          <a:p>
            <a:pPr>
              <a:buNone/>
            </a:pPr>
            <a:endParaRPr lang="nl-NL"/>
          </a:p>
          <a:p>
            <a:pPr>
              <a:buNone/>
            </a:pPr>
            <a:r>
              <a:rPr lang="nl-NL"/>
              <a:t>-het begrip criminaliteit (als tijd- en plaatsgebonden begrip) uitleggen?</a:t>
            </a:r>
          </a:p>
          <a:p>
            <a:pPr>
              <a:buNone/>
            </a:pPr>
            <a:r>
              <a:rPr lang="nl-NL"/>
              <a:t>- benoemen en herkennen waarom criminaliteit een maatschappelijk probleem is?</a:t>
            </a:r>
          </a:p>
          <a:p>
            <a:pPr>
              <a:buNone/>
            </a:pPr>
            <a:r>
              <a:rPr lang="nl-NL"/>
              <a:t>-de materiële- en immateriële gevolgen van criminaliteit benoemen en herkennen? </a:t>
            </a:r>
          </a:p>
          <a:p>
            <a:pPr>
              <a:buNone/>
            </a:pPr>
            <a:r>
              <a:rPr lang="nl-NL"/>
              <a:t>-herkennen en benoemen welke rol massamedia heeft bij de beeldvorming van criminaliteit?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Schade van criminaliteit</a:t>
            </a:r>
          </a:p>
        </p:txBody>
      </p:sp>
      <p:pic>
        <p:nvPicPr>
          <p:cNvPr id="4" name="Content Placeholder 3" descr="trau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3816424" cy="2562854"/>
          </a:xfrm>
        </p:spPr>
      </p:pic>
      <p:pic>
        <p:nvPicPr>
          <p:cNvPr id="5" name="Picture 4" descr="ge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2307" y="4039328"/>
            <a:ext cx="4048125" cy="25431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059832" y="2060848"/>
            <a:ext cx="23762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059832" y="4221088"/>
            <a:ext cx="19442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24128" y="1708089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/>
              <a:t>Immateriële gevolgen zijn niet in geld uit te drukken</a:t>
            </a:r>
            <a:r>
              <a:rPr lang="nl-NL"/>
              <a:t>:</a:t>
            </a:r>
          </a:p>
          <a:p>
            <a:r>
              <a:rPr lang="nl-NL"/>
              <a:t>Trauma, angst en gevoel van onveiligheid, normvervaging, eigenrichting, morele verontwaardiging.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4509120"/>
            <a:ext cx="284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/>
              <a:t>Materiële gevolgen zijn in geld uit te drukken:</a:t>
            </a:r>
          </a:p>
          <a:p>
            <a:r>
              <a:rPr lang="nl-NL"/>
              <a:t>Kosten in de samenleving en bestrijding van criminaliteit.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2ED5A-5AB8-40A9-A7F4-A5D4F750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DFBD86-0265-4CFD-88A8-C9A1502A5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Stel, je werkt in een winkel en je wordt overvallen. </a:t>
            </a:r>
          </a:p>
          <a:p>
            <a:endParaRPr lang="nl-NL" dirty="0"/>
          </a:p>
          <a:p>
            <a:pPr marL="118872" indent="0">
              <a:buNone/>
            </a:pPr>
            <a:r>
              <a:rPr lang="nl-NL" dirty="0"/>
              <a:t>Geef een voorbeeld van een materieel en een immaterieel gevolg voor jou.</a:t>
            </a:r>
          </a:p>
        </p:txBody>
      </p:sp>
    </p:spTree>
    <p:extLst>
      <p:ext uri="{BB962C8B-B14F-4D97-AF65-F5344CB8AC3E}">
        <p14:creationId xmlns:p14="http://schemas.microsoft.com/office/powerpoint/2010/main" val="359758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Overtredingen en misdrijven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/>
              <a:t>	</a:t>
            </a:r>
            <a:r>
              <a:rPr lang="nl-NL" u="sng"/>
              <a:t>We maken onderscheid tussen twee vormen van strafbaar gedrag:</a:t>
            </a:r>
          </a:p>
          <a:p>
            <a:pPr>
              <a:buNone/>
            </a:pPr>
            <a:endParaRPr lang="nl-NL"/>
          </a:p>
          <a:p>
            <a:pPr marL="514350" indent="-514350">
              <a:buAutoNum type="arabicPeriod"/>
            </a:pPr>
            <a:r>
              <a:rPr lang="nl-NL" b="1" u="sng"/>
              <a:t>Overtredingen:</a:t>
            </a:r>
            <a:r>
              <a:rPr lang="nl-NL" b="1"/>
              <a:t> </a:t>
            </a:r>
            <a:r>
              <a:rPr lang="nl-NL"/>
              <a:t>lichte, strafbare feiten</a:t>
            </a:r>
          </a:p>
          <a:p>
            <a:pPr marL="514350" indent="-514350">
              <a:buNone/>
            </a:pPr>
            <a:r>
              <a:rPr lang="nl-NL"/>
              <a:t>	Voorbeeld: rood stoplicht negeren. </a:t>
            </a:r>
            <a:br>
              <a:rPr lang="nl-NL"/>
            </a:br>
            <a:r>
              <a:rPr lang="nl-NL"/>
              <a:t>Geen strafblad, maar boete.</a:t>
            </a:r>
          </a:p>
          <a:p>
            <a:pPr marL="514350" indent="-514350">
              <a:buNone/>
            </a:pPr>
            <a:r>
              <a:rPr lang="nl-NL"/>
              <a:t>2.  </a:t>
            </a:r>
            <a:r>
              <a:rPr lang="nl-NL" b="1" u="sng"/>
              <a:t>Misdrijven:</a:t>
            </a:r>
            <a:r>
              <a:rPr lang="nl-NL" b="1"/>
              <a:t> </a:t>
            </a:r>
            <a:r>
              <a:rPr lang="nl-NL"/>
              <a:t>ernstige, strafbare feiten</a:t>
            </a:r>
          </a:p>
          <a:p>
            <a:pPr marL="514350" indent="-514350">
              <a:buNone/>
            </a:pPr>
            <a:r>
              <a:rPr lang="nl-NL"/>
              <a:t>	Voorbeeld: Moord. </a:t>
            </a:r>
            <a:br>
              <a:rPr lang="nl-NL"/>
            </a:br>
            <a:r>
              <a:rPr lang="nl-NL"/>
              <a:t>Strafblad.</a:t>
            </a:r>
          </a:p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Criminaliteit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TIJDGEBONDEN begrip</a:t>
            </a:r>
            <a:br>
              <a:rPr lang="nl-NL" dirty="0"/>
            </a:br>
            <a:r>
              <a:rPr lang="nl-NL" dirty="0"/>
              <a:t>-Topless op het strand liggen. </a:t>
            </a:r>
          </a:p>
          <a:p>
            <a:pPr marL="0" indent="0">
              <a:buNone/>
            </a:pPr>
            <a:r>
              <a:rPr lang="nl-NL" dirty="0"/>
              <a:t>-Overspel plegen.</a:t>
            </a:r>
          </a:p>
          <a:p>
            <a:endParaRPr lang="nl-NL" dirty="0"/>
          </a:p>
          <a:p>
            <a:pPr>
              <a:buNone/>
            </a:pPr>
            <a:r>
              <a:rPr lang="nl-NL" b="1" dirty="0"/>
              <a:t>PLAATSGEBONDEN begrip:</a:t>
            </a:r>
          </a:p>
          <a:p>
            <a:pPr marL="0" indent="0">
              <a:buNone/>
            </a:pPr>
            <a:r>
              <a:rPr lang="nl-NL" dirty="0"/>
              <a:t>-Euthanasie en abortus</a:t>
            </a:r>
          </a:p>
          <a:p>
            <a:pPr marL="0" indent="0">
              <a:buNone/>
            </a:pPr>
            <a:r>
              <a:rPr lang="nl-NL" dirty="0"/>
              <a:t>-Wapenbezit</a:t>
            </a:r>
          </a:p>
          <a:p>
            <a:pPr marL="0" indent="0">
              <a:buNone/>
            </a:pPr>
            <a:r>
              <a:rPr lang="nl-NL" dirty="0"/>
              <a:t>-Homohuwelijk</a:t>
            </a:r>
          </a:p>
          <a:p>
            <a:pPr>
              <a:buNone/>
            </a:pPr>
            <a:endParaRPr lang="nl-NL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1284</Words>
  <Application>Microsoft Office PowerPoint</Application>
  <PresentationFormat>Diavoorstelling (4:3)</PresentationFormat>
  <Paragraphs>285</Paragraphs>
  <Slides>45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51" baseType="lpstr">
      <vt:lpstr>Arial</vt:lpstr>
      <vt:lpstr>Corbel</vt:lpstr>
      <vt:lpstr>Wingdings</vt:lpstr>
      <vt:lpstr>Wingdings 2</vt:lpstr>
      <vt:lpstr>Wingdings 3</vt:lpstr>
      <vt:lpstr>Module</vt:lpstr>
      <vt:lpstr>Criminaliteit Mavo 3</vt:lpstr>
      <vt:lpstr>Leerdoelen H1 Waarom worden mensen crimineel? </vt:lpstr>
      <vt:lpstr>Wat is criminaliteit?</vt:lpstr>
      <vt:lpstr>Criminaliteit als Maatschappelijk probleem</vt:lpstr>
      <vt:lpstr>Afsluiting: check de leerdoelen bij elkaar in tweetallen! Overhoren maar!</vt:lpstr>
      <vt:lpstr>Schade van criminaliteit</vt:lpstr>
      <vt:lpstr>Vraag </vt:lpstr>
      <vt:lpstr>Overtredingen en misdrijven</vt:lpstr>
      <vt:lpstr>Criminaliteit</vt:lpstr>
      <vt:lpstr>Kun je nu…</vt:lpstr>
      <vt:lpstr>H2 Waarom wordt iemand crimineel?</vt:lpstr>
      <vt:lpstr>Oorzaken van criminaliteit</vt:lpstr>
      <vt:lpstr>PowerPoint-presentatie</vt:lpstr>
      <vt:lpstr>Leerdoelen H3  De wetenschap over criminaliteit</vt:lpstr>
      <vt:lpstr>Lombroso</vt:lpstr>
      <vt:lpstr>De persoonlijkheidstheorie</vt:lpstr>
      <vt:lpstr>Bindingstheorie</vt:lpstr>
      <vt:lpstr>Aangeleerd gedrag theorie</vt:lpstr>
      <vt:lpstr>Etiketteringstheorie</vt:lpstr>
      <vt:lpstr>Gelegenheidstheorie</vt:lpstr>
      <vt:lpstr>Combinatie van factoren</vt:lpstr>
      <vt:lpstr>Zou jij crimineel kunnen zijn?</vt:lpstr>
      <vt:lpstr>PowerPoint-presentatie</vt:lpstr>
      <vt:lpstr>Leerdoelen H4</vt:lpstr>
      <vt:lpstr>H4 Van politie naar officier</vt:lpstr>
      <vt:lpstr>Bevoegdheden van de politie</vt:lpstr>
      <vt:lpstr>Officier van justitie</vt:lpstr>
      <vt:lpstr>PowerPoint-presentatie</vt:lpstr>
      <vt:lpstr>Veiligheid of vrijheid</vt:lpstr>
      <vt:lpstr>Leerdoelen  H5 Schuldig of onschuldig?</vt:lpstr>
      <vt:lpstr>Rechtbanken</vt:lpstr>
      <vt:lpstr>Rechtbanken</vt:lpstr>
      <vt:lpstr>Gerechtshoven</vt:lpstr>
      <vt:lpstr>Hoge Raad</vt:lpstr>
      <vt:lpstr>De rechtszaak</vt:lpstr>
      <vt:lpstr>Het vonnis</vt:lpstr>
      <vt:lpstr>H6 Hoe krijgen we de criminaliteit omlaag?</vt:lpstr>
      <vt:lpstr>Hoofdstraffen</vt:lpstr>
      <vt:lpstr>Bijkomende straffen</vt:lpstr>
      <vt:lpstr>Maatregelen</vt:lpstr>
      <vt:lpstr>Voorwaardelijke straf</vt:lpstr>
      <vt:lpstr>Preventie versus repressie van criminaliteit</vt:lpstr>
      <vt:lpstr>Politieke partijen</vt:lpstr>
      <vt:lpstr>Criminaliteit verminderen</vt:lpstr>
      <vt:lpstr>Preventie van criminaliteit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Criminaliteit</dc:title>
  <dc:creator>Nadya Karim</dc:creator>
  <cp:lastModifiedBy>Nadya</cp:lastModifiedBy>
  <cp:revision>28</cp:revision>
  <dcterms:modified xsi:type="dcterms:W3CDTF">2019-05-13T14:35:27Z</dcterms:modified>
</cp:coreProperties>
</file>