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5" r:id="rId19"/>
    <p:sldId id="274" r:id="rId20"/>
    <p:sldId id="276" r:id="rId21"/>
    <p:sldId id="273" r:id="rId22"/>
    <p:sldId id="277" r:id="rId23"/>
    <p:sldId id="284" r:id="rId24"/>
    <p:sldId id="278" r:id="rId25"/>
    <p:sldId id="280" r:id="rId26"/>
    <p:sldId id="282" r:id="rId27"/>
    <p:sldId id="283" r:id="rId28"/>
    <p:sldId id="281" r:id="rId29"/>
    <p:sldId id="279" r:id="rId30"/>
    <p:sldId id="285" r:id="rId31"/>
    <p:sldId id="286" r:id="rId32"/>
    <p:sldId id="292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99BC98-D386-4E45-B217-FA10E8E8BE59}" type="datetimeFigureOut">
              <a:rPr lang="nl-NL" smtClean="0"/>
              <a:pPr/>
              <a:t>26-3-2020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C439BB-BA3A-41D5-A0B5-3D88606454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kenmerken-van-een-democratie-scheiding-der-machten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-6Veg2YCo" TargetMode="External"/><Relationship Id="rId2" Type="http://schemas.openxmlformats.org/officeDocument/2006/relationships/hyperlink" Target="https://schooltv.nl/video/nederland-vs-europa-politieke-mach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nos.nl/artikel/2218891-nederlanders-gaan-meer-betalen-aan-de-eu-dit-is-waarom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SIbn8zGLh90&amp;index=16&amp;list=PL-1GiO8t1tRiPiJMz2TbNn905H6iJaJLW&amp;t=0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2H3idDPWOw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B_lTKZm1Ts" TargetMode="External"/><Relationship Id="rId2" Type="http://schemas.openxmlformats.org/officeDocument/2006/relationships/hyperlink" Target="https://www.youtube.com/watch?v=Lw-YPKR0g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bNF9QNEQLA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VzI_Y0DrMk&amp;list=PL-1GiO8t1tRhKU5d4YLPZrb3okAG8hke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NCGXo0yLxU&amp;t=98s&amp;index=3&amp;list=PL-1GiO8t1tRhKU5d4YLPZrb3okAG8hkec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Politiek H7 t/m 10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Maatschappijkunde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Taken gemeentebestuur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Uitvoeren landelijke wetten en maatregelen</a:t>
            </a:r>
          </a:p>
          <a:p>
            <a:r>
              <a:rPr lang="nl-NL" dirty="0"/>
              <a:t>Lokale belastingen innen</a:t>
            </a:r>
          </a:p>
          <a:p>
            <a:r>
              <a:rPr lang="nl-NL" dirty="0"/>
              <a:t>Voldoende woningen bouwen</a:t>
            </a:r>
          </a:p>
          <a:p>
            <a:r>
              <a:rPr lang="nl-NL" dirty="0"/>
              <a:t>Onderhoud en aanleg van wegen, riolering, regelen huisafval, onderhoud van bomen</a:t>
            </a:r>
          </a:p>
          <a:p>
            <a:r>
              <a:rPr lang="nl-NL" dirty="0"/>
              <a:t>Welzijn en sport</a:t>
            </a:r>
          </a:p>
          <a:p>
            <a:r>
              <a:rPr lang="nl-NL" dirty="0"/>
              <a:t>Openbare orde en veiligheid</a:t>
            </a:r>
          </a:p>
          <a:p>
            <a:r>
              <a:rPr lang="nl-NL" dirty="0"/>
              <a:t>Verordeningen en regels (horeca, parkeerbeleid, concerten)</a:t>
            </a:r>
          </a:p>
          <a:p>
            <a:r>
              <a:rPr lang="nl-NL" dirty="0"/>
              <a:t>Verschaffen van documentenen vergunningen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H8 Nederland en Europa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/>
              <a:t>Leerdoelen: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Weten waarom de Europese Unie is opgericht en op welke manier de lidstaten samenwerken.</a:t>
            </a:r>
          </a:p>
          <a:p>
            <a:r>
              <a:rPr lang="nl-NL" dirty="0"/>
              <a:t>Weten hoe de Europese Unie wordt bestuurd.</a:t>
            </a:r>
          </a:p>
          <a:p>
            <a:r>
              <a:rPr lang="nl-NL" dirty="0"/>
              <a:t>Voorbeelden van de invloed van de Europese Unie op Nederland kunnen benoemen.</a:t>
            </a:r>
          </a:p>
          <a:p>
            <a:r>
              <a:rPr lang="nl-NL" dirty="0"/>
              <a:t>Voorbeelden kunnen benoemen van kritiek op de Europese Unie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Waarom is de Europese Unie is opgericht en op welke manier werken de lidstaten samen?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nl-NL" b="1" dirty="0"/>
              <a:t>Na WOII wederopbouw.</a:t>
            </a:r>
          </a:p>
          <a:p>
            <a:pPr marL="514350" indent="-514350"/>
            <a:r>
              <a:rPr lang="nl-NL" dirty="0"/>
              <a:t>1951: 6 landen werkten samen, namelijk West-Duitsland, Frankrijk, Italië, Nederland, België en Luxemburg, en richten de EGKS op. </a:t>
            </a:r>
          </a:p>
          <a:p>
            <a:pPr marL="514350" indent="-514350"/>
            <a:r>
              <a:rPr lang="nl-NL" dirty="0"/>
              <a:t>Doel hiervan was </a:t>
            </a:r>
            <a:r>
              <a:rPr lang="nl-NL" b="1" dirty="0"/>
              <a:t>economisch</a:t>
            </a:r>
            <a:r>
              <a:rPr lang="nl-NL" dirty="0"/>
              <a:t> en gericht op </a:t>
            </a:r>
            <a:r>
              <a:rPr lang="nl-NL" b="1" dirty="0"/>
              <a:t>veiligheid</a:t>
            </a:r>
            <a:r>
              <a:rPr lang="nl-NL" dirty="0"/>
              <a:t>.</a:t>
            </a:r>
          </a:p>
          <a:p>
            <a:pPr marL="514350" indent="-514350"/>
            <a:r>
              <a:rPr lang="nl-NL" dirty="0"/>
              <a:t>De </a:t>
            </a:r>
            <a:r>
              <a:rPr lang="nl-NL" b="1" dirty="0"/>
              <a:t>EGKS</a:t>
            </a:r>
            <a:r>
              <a:rPr lang="nl-NL" dirty="0"/>
              <a:t> was succesvol en in 1957 werd de </a:t>
            </a:r>
            <a:r>
              <a:rPr lang="nl-NL" b="1" dirty="0"/>
              <a:t>EEG</a:t>
            </a:r>
            <a:r>
              <a:rPr lang="nl-NL" dirty="0"/>
              <a:t> opgericht.</a:t>
            </a:r>
          </a:p>
          <a:p>
            <a:pPr marL="514350" indent="-514350"/>
            <a:r>
              <a:rPr lang="nl-NL" dirty="0"/>
              <a:t>In 1992 is met het Verdrag van Maastricht de </a:t>
            </a:r>
            <a:r>
              <a:rPr lang="nl-NL" b="1" dirty="0"/>
              <a:t>EU</a:t>
            </a:r>
            <a:r>
              <a:rPr lang="nl-NL" dirty="0"/>
              <a:t> ontstaan waar op dit moment 28 landen lid van zijn: De Europese lidstaten.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28 Lidstaten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 numCol="3">
            <a:normAutofit fontScale="92500" lnSpcReduction="20000"/>
          </a:bodyPr>
          <a:lstStyle/>
          <a:p>
            <a:pPr fontAlgn="t"/>
            <a:r>
              <a:rPr lang="nl-NL" sz="3200" dirty="0"/>
              <a:t>België;</a:t>
            </a:r>
          </a:p>
          <a:p>
            <a:pPr fontAlgn="t"/>
            <a:r>
              <a:rPr lang="nl-NL" sz="3200" dirty="0"/>
              <a:t>Bulgarije;</a:t>
            </a:r>
          </a:p>
          <a:p>
            <a:pPr fontAlgn="t"/>
            <a:r>
              <a:rPr lang="nl-NL" sz="3200" dirty="0"/>
              <a:t>Cyprus;</a:t>
            </a:r>
          </a:p>
          <a:p>
            <a:pPr fontAlgn="t"/>
            <a:r>
              <a:rPr lang="nl-NL" sz="3200" dirty="0"/>
              <a:t>Denemarken;</a:t>
            </a:r>
          </a:p>
          <a:p>
            <a:pPr fontAlgn="t"/>
            <a:r>
              <a:rPr lang="nl-NL" sz="3200" dirty="0"/>
              <a:t>Duitsland;</a:t>
            </a:r>
          </a:p>
          <a:p>
            <a:pPr fontAlgn="t"/>
            <a:r>
              <a:rPr lang="nl-NL" sz="3200" dirty="0"/>
              <a:t>Estland;</a:t>
            </a:r>
          </a:p>
          <a:p>
            <a:pPr fontAlgn="t"/>
            <a:r>
              <a:rPr lang="nl-NL" sz="3200" dirty="0"/>
              <a:t>Finland;</a:t>
            </a:r>
          </a:p>
          <a:p>
            <a:pPr fontAlgn="t"/>
            <a:r>
              <a:rPr lang="nl-NL" sz="3200" dirty="0"/>
              <a:t>Frankrijk;</a:t>
            </a:r>
          </a:p>
          <a:p>
            <a:pPr fontAlgn="t"/>
            <a:r>
              <a:rPr lang="nl-NL" sz="3200" dirty="0"/>
              <a:t>Griekenland;</a:t>
            </a:r>
          </a:p>
          <a:p>
            <a:pPr fontAlgn="t"/>
            <a:r>
              <a:rPr lang="nl-NL" sz="3200" dirty="0"/>
              <a:t>Hongarije;</a:t>
            </a:r>
          </a:p>
          <a:p>
            <a:pPr fontAlgn="t"/>
            <a:r>
              <a:rPr lang="nl-NL" sz="3200" dirty="0"/>
              <a:t>Ierland;</a:t>
            </a:r>
          </a:p>
          <a:p>
            <a:pPr fontAlgn="t"/>
            <a:r>
              <a:rPr lang="nl-NL" sz="3200" dirty="0"/>
              <a:t>Italië;</a:t>
            </a:r>
          </a:p>
          <a:p>
            <a:pPr fontAlgn="t"/>
            <a:r>
              <a:rPr lang="nl-NL" sz="3200" dirty="0"/>
              <a:t>Kroatië;</a:t>
            </a:r>
          </a:p>
          <a:p>
            <a:pPr fontAlgn="t"/>
            <a:r>
              <a:rPr lang="nl-NL" sz="3200" dirty="0"/>
              <a:t>Letland;</a:t>
            </a:r>
          </a:p>
          <a:p>
            <a:pPr fontAlgn="t"/>
            <a:r>
              <a:rPr lang="nl-NL" sz="3200" dirty="0"/>
              <a:t>Litouwen;</a:t>
            </a:r>
          </a:p>
          <a:p>
            <a:pPr fontAlgn="t"/>
            <a:r>
              <a:rPr lang="nl-NL" sz="3200" dirty="0"/>
              <a:t>Luxemburg;</a:t>
            </a:r>
          </a:p>
          <a:p>
            <a:pPr fontAlgn="t"/>
            <a:r>
              <a:rPr lang="nl-NL" sz="3200" dirty="0"/>
              <a:t>Malta; </a:t>
            </a:r>
          </a:p>
          <a:p>
            <a:pPr fontAlgn="t"/>
            <a:r>
              <a:rPr lang="nl-NL" sz="3200" dirty="0"/>
              <a:t>Nederland; </a:t>
            </a:r>
          </a:p>
          <a:p>
            <a:pPr fontAlgn="t"/>
            <a:r>
              <a:rPr lang="nl-NL" sz="3200" dirty="0"/>
              <a:t>Oostenrijk;</a:t>
            </a:r>
          </a:p>
          <a:p>
            <a:pPr fontAlgn="t"/>
            <a:r>
              <a:rPr lang="nl-NL" sz="3200" dirty="0"/>
              <a:t>Polen;</a:t>
            </a:r>
          </a:p>
          <a:p>
            <a:pPr fontAlgn="t"/>
            <a:r>
              <a:rPr lang="nl-NL" sz="3200" dirty="0"/>
              <a:t>Portugal;</a:t>
            </a:r>
          </a:p>
          <a:p>
            <a:pPr fontAlgn="t"/>
            <a:r>
              <a:rPr lang="nl-NL" sz="3200" dirty="0"/>
              <a:t>Roemenië;</a:t>
            </a:r>
          </a:p>
          <a:p>
            <a:pPr fontAlgn="t"/>
            <a:r>
              <a:rPr lang="nl-NL" sz="3200" dirty="0"/>
              <a:t>Slovenië;</a:t>
            </a:r>
          </a:p>
          <a:p>
            <a:pPr fontAlgn="t"/>
            <a:r>
              <a:rPr lang="nl-NL" sz="3200" dirty="0"/>
              <a:t>Slowakije;</a:t>
            </a:r>
          </a:p>
          <a:p>
            <a:pPr fontAlgn="t"/>
            <a:r>
              <a:rPr lang="nl-NL" sz="3200" dirty="0"/>
              <a:t>Spanje; </a:t>
            </a:r>
          </a:p>
          <a:p>
            <a:pPr fontAlgn="t"/>
            <a:r>
              <a:rPr lang="nl-NL" sz="3200" dirty="0"/>
              <a:t>Tsjechië;</a:t>
            </a:r>
          </a:p>
          <a:p>
            <a:pPr fontAlgn="t"/>
            <a:r>
              <a:rPr lang="nl-NL" sz="3200" dirty="0"/>
              <a:t>Verenigd Koninkrijk (Engeland, Schotland, Wales en Noord-Ierland);</a:t>
            </a:r>
          </a:p>
          <a:p>
            <a:pPr fontAlgn="t"/>
            <a:r>
              <a:rPr lang="nl-NL" sz="3200" dirty="0"/>
              <a:t>Zweden.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 welke manier werken de lidstaten samen?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Een handelsmarkt: 500 miljoen inwoners.</a:t>
            </a:r>
          </a:p>
          <a:p>
            <a:r>
              <a:rPr lang="nl-NL" dirty="0"/>
              <a:t>Invoer- en uitvoerheffingen werden afgeschaft.</a:t>
            </a:r>
          </a:p>
          <a:p>
            <a:r>
              <a:rPr lang="nl-NL" dirty="0"/>
              <a:t>1 Europese munt: de EURO</a:t>
            </a:r>
          </a:p>
          <a:p>
            <a:r>
              <a:rPr lang="nl-NL" dirty="0"/>
              <a:t>Europa kon nu concurreren met de VS en Azië: producten worden daardoor goedkoper.</a:t>
            </a:r>
          </a:p>
          <a:p>
            <a:r>
              <a:rPr lang="nl-NL" dirty="0"/>
              <a:t>Vrije handelsmarkt: </a:t>
            </a:r>
          </a:p>
          <a:p>
            <a:pPr>
              <a:buFontTx/>
              <a:buChar char="-"/>
            </a:pPr>
            <a:r>
              <a:rPr lang="nl-NL" dirty="0"/>
              <a:t>Vrij verkeer van goederen, diensten, geld en mensen</a:t>
            </a:r>
          </a:p>
          <a:p>
            <a:pPr>
              <a:buFontTx/>
              <a:buChar char="-"/>
            </a:pPr>
            <a:r>
              <a:rPr lang="nl-NL" dirty="0"/>
              <a:t> Eerlijke concurrentie</a:t>
            </a:r>
          </a:p>
          <a:p>
            <a:pPr>
              <a:buFontTx/>
              <a:buChar char="-"/>
            </a:pPr>
            <a:r>
              <a:rPr lang="nl-NL" dirty="0"/>
              <a:t>Gemeenschappelijk landbouwbeleid.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 welke manier werken de lidstaten samen?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Ook samenwerking op andere gebieden dan Economie:</a:t>
            </a:r>
          </a:p>
          <a:p>
            <a:r>
              <a:rPr lang="nl-NL" dirty="0"/>
              <a:t>Buitenlands beleid: vluchtelingen crisis</a:t>
            </a:r>
          </a:p>
          <a:p>
            <a:r>
              <a:rPr lang="nl-NL" dirty="0"/>
              <a:t>Justitie: Europol</a:t>
            </a:r>
          </a:p>
          <a:p>
            <a:r>
              <a:rPr lang="nl-NL" dirty="0"/>
              <a:t>Milieu: luchtvervuiling etc.</a:t>
            </a:r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is de invloed van de EU op Nederland?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Sociaal-economisch:</a:t>
            </a:r>
          </a:p>
          <a:p>
            <a:r>
              <a:rPr lang="nl-NL" dirty="0"/>
              <a:t>De EURO</a:t>
            </a:r>
          </a:p>
          <a:p>
            <a:r>
              <a:rPr lang="nl-NL" dirty="0"/>
              <a:t>Rechten van de consument: garantie 2jr</a:t>
            </a:r>
          </a:p>
          <a:p>
            <a:r>
              <a:rPr lang="nl-NL" dirty="0"/>
              <a:t>Gezondheids- en veiligheidseisen</a:t>
            </a:r>
          </a:p>
          <a:p>
            <a:r>
              <a:rPr lang="nl-NL" dirty="0"/>
              <a:t>Gelijke rechten: loon</a:t>
            </a:r>
          </a:p>
          <a:p>
            <a:r>
              <a:rPr lang="nl-NL" dirty="0"/>
              <a:t>Milieu</a:t>
            </a:r>
          </a:p>
          <a:p>
            <a:r>
              <a:rPr lang="nl-NL" dirty="0"/>
              <a:t>Verbod op dierproeven: cosmetica</a:t>
            </a:r>
          </a:p>
          <a:p>
            <a:r>
              <a:rPr lang="nl-NL" dirty="0"/>
              <a:t>Mobiel bellen en internetten is goedkoper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is de invloed van de EU op Nederland?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Sociaal-cultureel</a:t>
            </a:r>
          </a:p>
          <a:p>
            <a:r>
              <a:rPr lang="nl-NL" dirty="0"/>
              <a:t>Gelijke rechten: mensenrechten</a:t>
            </a:r>
          </a:p>
          <a:p>
            <a:r>
              <a:rPr lang="nl-NL" dirty="0"/>
              <a:t>Europees burgerschap: vrij reizen, wonen, studeren en werken</a:t>
            </a:r>
          </a:p>
          <a:p>
            <a:endParaRPr lang="nl-NL" dirty="0"/>
          </a:p>
          <a:p>
            <a:endParaRPr lang="nl-NL" b="1" dirty="0"/>
          </a:p>
          <a:p>
            <a:pPr>
              <a:buNone/>
            </a:pPr>
            <a:r>
              <a:rPr lang="nl-NL" b="1" dirty="0"/>
              <a:t>	Door al deze afspraken is de internationale stabiliteit en veiligheid toegenomen.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Trias politica?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3600" dirty="0"/>
              <a:t>Hoe zat het ook alweer?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	</a:t>
            </a:r>
            <a:r>
              <a:rPr lang="nl-NL" dirty="0">
                <a:hlinkClick r:id="rId2"/>
              </a:rPr>
              <a:t>https://schooltv.nl/video/kenmerken-van-een-democratie-scheiding-der-machten/</a:t>
            </a:r>
            <a:r>
              <a:rPr lang="nl-NL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Hoe wordt de Europese Unie bestuurd? </a:t>
            </a:r>
          </a:p>
        </p:txBody>
      </p:sp>
      <p:pic>
        <p:nvPicPr>
          <p:cNvPr id="4" name="Content Placeholder 3" descr="Trias politic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0638" y="1268760"/>
            <a:ext cx="8873362" cy="4721815"/>
          </a:xfrm>
        </p:spPr>
      </p:pic>
      <p:sp>
        <p:nvSpPr>
          <p:cNvPr id="5" name="TextBox 4"/>
          <p:cNvSpPr txBox="1"/>
          <p:nvPr/>
        </p:nvSpPr>
        <p:spPr>
          <a:xfrm>
            <a:off x="395536" y="6027003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*LET OP: De Raad van Ministers heeft het laatste woord en stemt ook over wetsvoorstellen.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H7 Gemeente en provincie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Leerdoelen: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Je moet kunnen uitleggen hoe het gemeentebestuur werkt.</a:t>
            </a:r>
          </a:p>
          <a:p>
            <a:r>
              <a:rPr lang="nl-NL" dirty="0"/>
              <a:t>Je moet kunnen uitleggen hoe het provinciebestuur werkt.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Welke kritiek is er op de Europese Unie?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Kritiek politici over Europa: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Thierry Baudet</a:t>
            </a:r>
          </a:p>
          <a:p>
            <a:r>
              <a:rPr lang="nl-NL" dirty="0">
                <a:hlinkClick r:id="rId2"/>
              </a:rPr>
              <a:t>https://schooltv.nl/video/nederland-vs-europa-politieke-macht/#q</a:t>
            </a:r>
            <a:r>
              <a:rPr lang="nl-NL" dirty="0"/>
              <a:t>=</a:t>
            </a:r>
          </a:p>
          <a:p>
            <a:pPr>
              <a:buNone/>
            </a:pPr>
            <a:r>
              <a:rPr lang="nl-NL" dirty="0"/>
              <a:t>Geert Wilders</a:t>
            </a:r>
          </a:p>
          <a:p>
            <a:r>
              <a:rPr lang="nl-NL" dirty="0">
                <a:hlinkClick r:id="rId3"/>
              </a:rPr>
              <a:t>https://www.youtube.com/watch?v=ME-6Veg2YCo</a:t>
            </a:r>
            <a:r>
              <a:rPr lang="nl-NL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nl-NL" sz="3200" dirty="0"/>
              <a:t>Welke kritiek is er op de Europese Unie?</a:t>
            </a:r>
            <a:br>
              <a:rPr lang="nl-NL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Minder vrijheid voor individuele landen</a:t>
            </a:r>
          </a:p>
          <a:p>
            <a:r>
              <a:rPr lang="nl-NL" dirty="0"/>
              <a:t>Weinig democratische controle: macht van Europees parlement is beperkt. </a:t>
            </a:r>
          </a:p>
          <a:p>
            <a:r>
              <a:rPr lang="nl-NL" dirty="0"/>
              <a:t>Logge en bureaucratische organisatie</a:t>
            </a:r>
          </a:p>
          <a:p>
            <a:r>
              <a:rPr lang="nl-NL" dirty="0"/>
              <a:t>Arbeiders uit de lage lonenlanden van EU</a:t>
            </a:r>
          </a:p>
          <a:p>
            <a:r>
              <a:rPr lang="nl-NL" dirty="0"/>
              <a:t>Nederland moet veel betalen aan de EU: 6 miljard per jaar. In ruil hiervoor 3 miljard europese subsidie voor bedrijven en boeren.</a:t>
            </a:r>
          </a:p>
          <a:p>
            <a:pPr>
              <a:buNone/>
            </a:pPr>
            <a:r>
              <a:rPr lang="nl-NL" dirty="0"/>
              <a:t>	Tijdens crisis veel geld naar Griekenland en Spanje.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>
                <a:hlinkClick r:id="rId2"/>
              </a:rPr>
              <a:t>https://nos.nl/artikel/2218891-nederlanders-gaan-meer-betalen-aan-de-eu-dit-is-waarom.html</a:t>
            </a:r>
            <a:r>
              <a:rPr lang="nl-NL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Aan de slag met de overige vragen van H8 Nederland </a:t>
            </a:r>
            <a:r>
              <a:rPr lang="nl-NL"/>
              <a:t>en Europa.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Laat het zien als je het af is!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3F80B-748B-4692-ACA8-00725345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Leerdoelen</a:t>
            </a:r>
            <a:r>
              <a:rPr lang="en-US" b="1" dirty="0"/>
              <a:t> H9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612D8B-2864-49CB-B1E8-6533776200D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uitleggen</a:t>
            </a:r>
            <a:r>
              <a:rPr lang="en-US" dirty="0"/>
              <a:t> op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wijze</a:t>
            </a:r>
            <a:r>
              <a:rPr lang="en-US" dirty="0"/>
              <a:t> </a:t>
            </a:r>
            <a:r>
              <a:rPr lang="en-US" dirty="0" err="1"/>
              <a:t>overheidsbeleid</a:t>
            </a:r>
            <a:r>
              <a:rPr lang="en-US" dirty="0"/>
              <a:t> tot stand </a:t>
            </a:r>
            <a:r>
              <a:rPr lang="en-US" dirty="0" err="1"/>
              <a:t>komt</a:t>
            </a:r>
            <a:endParaRPr lang="en-US" dirty="0"/>
          </a:p>
          <a:p>
            <a:r>
              <a:rPr lang="en-US" dirty="0" err="1"/>
              <a:t>Herkennen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burgers </a:t>
            </a:r>
            <a:r>
              <a:rPr lang="en-US" dirty="0" err="1"/>
              <a:t>hebben</a:t>
            </a:r>
            <a:r>
              <a:rPr lang="en-US" dirty="0"/>
              <a:t> op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endParaRPr lang="en-US" dirty="0"/>
          </a:p>
          <a:p>
            <a:r>
              <a:rPr lang="en-US" dirty="0" err="1"/>
              <a:t>Herkennen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benoemen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op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Herkennen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de media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915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1B87F-9523-4630-BD4A-C6F4AEC6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H9 </a:t>
            </a:r>
            <a:r>
              <a:rPr lang="en-US" dirty="0" err="1">
                <a:hlinkClick r:id="rId2"/>
              </a:rPr>
              <a:t>Politieke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besluitvorming</a:t>
            </a:r>
            <a:endParaRPr lang="nl-NL" dirty="0"/>
          </a:p>
        </p:txBody>
      </p:sp>
      <p:pic>
        <p:nvPicPr>
          <p:cNvPr id="5" name="Tijdelijke aanduiding voor inhoud 4" descr="Afbeelding met schermafbeelding&#10;&#10;Beschrijving is gegenereerd met zeer hoge betrouwbaarheid">
            <a:extLst>
              <a:ext uri="{FF2B5EF4-FFF2-40B4-BE49-F238E27FC236}">
                <a16:creationId xmlns:a16="http://schemas.microsoft.com/office/drawing/2014/main" id="{D3ABF785-0445-4857-B88D-70906A29513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1417638"/>
            <a:ext cx="7992888" cy="4998687"/>
          </a:xfrm>
        </p:spPr>
      </p:pic>
    </p:spTree>
    <p:extLst>
      <p:ext uri="{BB962C8B-B14F-4D97-AF65-F5344CB8AC3E}">
        <p14:creationId xmlns:p14="http://schemas.microsoft.com/office/powerpoint/2010/main" val="1311813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35FCD-1C93-41E3-84A3-D3AD8E2F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Systeemmodel</a:t>
            </a:r>
            <a:r>
              <a:rPr lang="en-US" dirty="0"/>
              <a:t> Easton</a:t>
            </a:r>
            <a:endParaRPr lang="nl-NL" dirty="0"/>
          </a:p>
        </p:txBody>
      </p:sp>
      <p:pic>
        <p:nvPicPr>
          <p:cNvPr id="9" name="Tijdelijke aanduiding voor inhoud 8" descr="Afbeelding met schermafbeelding&#10;&#10;Beschrijving is gegenereerd met zeer hoge betrouwbaarheid">
            <a:extLst>
              <a:ext uri="{FF2B5EF4-FFF2-40B4-BE49-F238E27FC236}">
                <a16:creationId xmlns:a16="http://schemas.microsoft.com/office/drawing/2014/main" id="{BE88BAB1-8D87-4233-8820-234DB8B4C34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40206"/>
            <a:ext cx="7772400" cy="3787188"/>
          </a:xfrm>
        </p:spPr>
      </p:pic>
    </p:spTree>
    <p:extLst>
      <p:ext uri="{BB962C8B-B14F-4D97-AF65-F5344CB8AC3E}">
        <p14:creationId xmlns:p14="http://schemas.microsoft.com/office/powerpoint/2010/main" val="2927157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7009E-D50F-4991-BE0E-84CEE185C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H9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C1B606-BB1F-4CE1-AC0D-AF21EDC6BA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Pressiegroepen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 </a:t>
            </a:r>
            <a:r>
              <a:rPr lang="en-US" dirty="0" err="1"/>
              <a:t>nastrevevn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besluitvoming</a:t>
            </a:r>
            <a:r>
              <a:rPr lang="en-US" dirty="0"/>
              <a:t> </a:t>
            </a:r>
            <a:r>
              <a:rPr lang="en-US" dirty="0" err="1"/>
              <a:t>proberen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beinvloeden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Lobbyen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 err="1"/>
              <a:t>Steun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politici</a:t>
            </a:r>
            <a:endParaRPr lang="en-US" dirty="0"/>
          </a:p>
        </p:txBody>
      </p:sp>
      <p:sp>
        <p:nvSpPr>
          <p:cNvPr id="4" name="Pijl: omlaag 3">
            <a:extLst>
              <a:ext uri="{FF2B5EF4-FFF2-40B4-BE49-F238E27FC236}">
                <a16:creationId xmlns:a16="http://schemas.microsoft.com/office/drawing/2014/main" id="{BE8DDE4A-2C90-4A4F-94CE-BE80F35ECBAA}"/>
              </a:ext>
            </a:extLst>
          </p:cNvPr>
          <p:cNvSpPr/>
          <p:nvPr/>
        </p:nvSpPr>
        <p:spPr>
          <a:xfrm>
            <a:off x="4427984" y="342900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367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A8A04-3397-4ED0-8385-0946668F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Machtsmiddelen</a:t>
            </a:r>
            <a:r>
              <a:rPr lang="en-US" dirty="0"/>
              <a:t> </a:t>
            </a:r>
            <a:r>
              <a:rPr lang="en-US" dirty="0" err="1"/>
              <a:t>pressiegroepen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7B8E38-FFA5-451D-9910-2ABD2A4395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Kennis</a:t>
            </a:r>
            <a:endParaRPr lang="en-US" dirty="0"/>
          </a:p>
          <a:p>
            <a:r>
              <a:rPr lang="en-US" dirty="0" err="1"/>
              <a:t>Grootte</a:t>
            </a:r>
            <a:r>
              <a:rPr lang="en-US" dirty="0"/>
              <a:t> van de </a:t>
            </a:r>
            <a:r>
              <a:rPr lang="en-US" dirty="0" err="1"/>
              <a:t>groep</a:t>
            </a:r>
            <a:endParaRPr lang="en-US" dirty="0"/>
          </a:p>
          <a:p>
            <a:r>
              <a:rPr lang="en-US" dirty="0"/>
              <a:t>Geld</a:t>
            </a:r>
          </a:p>
          <a:p>
            <a:r>
              <a:rPr lang="en-US" dirty="0" err="1"/>
              <a:t>Wettelijke</a:t>
            </a:r>
            <a:r>
              <a:rPr lang="en-US" dirty="0"/>
              <a:t> </a:t>
            </a:r>
            <a:r>
              <a:rPr lang="en-US" dirty="0" err="1"/>
              <a:t>mogelijkheden</a:t>
            </a:r>
            <a:endParaRPr lang="en-US" dirty="0"/>
          </a:p>
          <a:p>
            <a:r>
              <a:rPr lang="en-US" dirty="0" err="1"/>
              <a:t>Toegang</a:t>
            </a:r>
            <a:r>
              <a:rPr lang="en-US" dirty="0"/>
              <a:t> tot de media</a:t>
            </a:r>
          </a:p>
          <a:p>
            <a:r>
              <a:rPr lang="en-US" dirty="0" err="1"/>
              <a:t>Toegang</a:t>
            </a:r>
            <a:r>
              <a:rPr lang="en-US" dirty="0"/>
              <a:t> tot </a:t>
            </a:r>
            <a:r>
              <a:rPr lang="en-US" dirty="0" err="1"/>
              <a:t>politici</a:t>
            </a:r>
            <a:endParaRPr lang="en-US" dirty="0"/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aansprekende</a:t>
            </a:r>
            <a:r>
              <a:rPr lang="en-US" dirty="0"/>
              <a:t> </a:t>
            </a:r>
            <a:r>
              <a:rPr lang="en-US" dirty="0" err="1"/>
              <a:t>leider</a:t>
            </a:r>
            <a:endParaRPr lang="en-US" dirty="0"/>
          </a:p>
          <a:p>
            <a:r>
              <a:rPr lang="en-US" dirty="0" err="1"/>
              <a:t>Zitting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adviesorgaan</a:t>
            </a:r>
            <a:r>
              <a:rPr lang="en-US" dirty="0"/>
              <a:t> of </a:t>
            </a:r>
            <a:r>
              <a:rPr lang="en-US" dirty="0" err="1"/>
              <a:t>bestuur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20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BC7E1-F68C-45EB-B186-D0BFD830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Wat </a:t>
            </a:r>
            <a:r>
              <a:rPr lang="en-US" sz="3000" b="1" dirty="0" err="1"/>
              <a:t>kunnen</a:t>
            </a:r>
            <a:r>
              <a:rPr lang="en-US" sz="3000" b="1" dirty="0"/>
              <a:t> burgers </a:t>
            </a:r>
            <a:r>
              <a:rPr lang="en-US" sz="3000" b="1" dirty="0" err="1"/>
              <a:t>doen</a:t>
            </a:r>
            <a:r>
              <a:rPr lang="en-US" sz="3000" b="1" dirty="0"/>
              <a:t> om de </a:t>
            </a:r>
            <a:r>
              <a:rPr lang="en-US" sz="3000" b="1" dirty="0" err="1"/>
              <a:t>politieke</a:t>
            </a:r>
            <a:r>
              <a:rPr lang="en-US" sz="3000" b="1" dirty="0"/>
              <a:t> </a:t>
            </a:r>
            <a:r>
              <a:rPr lang="en-US" sz="3000" b="1" dirty="0" err="1"/>
              <a:t>besluitvorming</a:t>
            </a:r>
            <a:r>
              <a:rPr lang="en-US" sz="3000" b="1" dirty="0"/>
              <a:t> </a:t>
            </a:r>
            <a:r>
              <a:rPr lang="en-US" sz="3000" b="1" dirty="0" err="1"/>
              <a:t>te</a:t>
            </a:r>
            <a:r>
              <a:rPr lang="en-US" sz="3000" b="1" dirty="0"/>
              <a:t> </a:t>
            </a:r>
            <a:r>
              <a:rPr lang="en-US" sz="3000" b="1" dirty="0" err="1"/>
              <a:t>beinvloeden</a:t>
            </a:r>
            <a:r>
              <a:rPr lang="en-US" sz="3000" b="1" dirty="0"/>
              <a:t>?</a:t>
            </a:r>
            <a:endParaRPr lang="nl-NL" sz="30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1F11B3-E6FB-4659-B00A-1D46922EE7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Stemmen</a:t>
            </a:r>
            <a:endParaRPr lang="en-US" dirty="0"/>
          </a:p>
          <a:p>
            <a:r>
              <a:rPr lang="en-US" dirty="0"/>
              <a:t>Lid </a:t>
            </a:r>
            <a:r>
              <a:rPr lang="en-US" dirty="0" err="1"/>
              <a:t>worden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endParaRPr lang="en-US" dirty="0"/>
          </a:p>
          <a:p>
            <a:r>
              <a:rPr lang="en-US" dirty="0"/>
              <a:t>Contact </a:t>
            </a:r>
            <a:r>
              <a:rPr lang="en-US" dirty="0" err="1"/>
              <a:t>opnemen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politicus</a:t>
            </a:r>
            <a:endParaRPr lang="en-US" dirty="0"/>
          </a:p>
          <a:p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</a:t>
            </a:r>
            <a:r>
              <a:rPr lang="en-US" dirty="0" err="1"/>
              <a:t>spreekrecht</a:t>
            </a:r>
            <a:endParaRPr lang="en-US" dirty="0"/>
          </a:p>
          <a:p>
            <a:r>
              <a:rPr lang="en-US" dirty="0" err="1"/>
              <a:t>Verzoek</a:t>
            </a:r>
            <a:r>
              <a:rPr lang="en-US" dirty="0"/>
              <a:t> tot referendum </a:t>
            </a:r>
          </a:p>
          <a:p>
            <a:r>
              <a:rPr lang="en-US" dirty="0"/>
              <a:t>Lid </a:t>
            </a:r>
            <a:r>
              <a:rPr lang="en-US" dirty="0" err="1"/>
              <a:t>worden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pressiegroep</a:t>
            </a:r>
            <a:r>
              <a:rPr lang="en-US" dirty="0"/>
              <a:t> of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eentje</a:t>
            </a:r>
            <a:r>
              <a:rPr lang="en-US" dirty="0"/>
              <a:t> </a:t>
            </a:r>
            <a:r>
              <a:rPr lang="en-US" dirty="0" err="1"/>
              <a:t>oprichten</a:t>
            </a:r>
            <a:endParaRPr lang="en-US" dirty="0"/>
          </a:p>
          <a:p>
            <a:r>
              <a:rPr lang="en-US" dirty="0" err="1"/>
              <a:t>Demonstreren</a:t>
            </a:r>
            <a:endParaRPr lang="en-US" dirty="0"/>
          </a:p>
          <a:p>
            <a:r>
              <a:rPr lang="en-US" dirty="0" err="1"/>
              <a:t>Handtekeningenactie</a:t>
            </a:r>
            <a:endParaRPr lang="en-US" dirty="0"/>
          </a:p>
          <a:p>
            <a:r>
              <a:rPr lang="en-US" dirty="0"/>
              <a:t>Media </a:t>
            </a:r>
            <a:r>
              <a:rPr lang="en-US" dirty="0" err="1"/>
              <a:t>inschakelen</a:t>
            </a:r>
            <a:endParaRPr lang="en-US" dirty="0"/>
          </a:p>
          <a:p>
            <a:r>
              <a:rPr lang="en-US" dirty="0" err="1"/>
              <a:t>Klacht</a:t>
            </a:r>
            <a:r>
              <a:rPr lang="en-US" dirty="0"/>
              <a:t> of </a:t>
            </a:r>
            <a:r>
              <a:rPr lang="en-US" dirty="0" err="1"/>
              <a:t>bezwaarschrift</a:t>
            </a:r>
            <a:r>
              <a:rPr lang="en-US" dirty="0"/>
              <a:t> </a:t>
            </a:r>
            <a:r>
              <a:rPr lang="en-US" dirty="0" err="1"/>
              <a:t>indienen</a:t>
            </a:r>
            <a:endParaRPr lang="en-US" dirty="0"/>
          </a:p>
          <a:p>
            <a:r>
              <a:rPr lang="en-US" dirty="0" err="1"/>
              <a:t>Nationale</a:t>
            </a:r>
            <a:r>
              <a:rPr lang="en-US" dirty="0"/>
              <a:t> Ombudsman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3114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63398-5D1E-454F-BF58-E9C67E50F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95926"/>
            <a:ext cx="7772400" cy="1584176"/>
          </a:xfrm>
        </p:spPr>
        <p:txBody>
          <a:bodyPr>
            <a:normAutofit/>
          </a:bodyPr>
          <a:lstStyle/>
          <a:p>
            <a:r>
              <a:rPr lang="nl-NL" sz="3000" dirty="0"/>
              <a:t>Massamedia </a:t>
            </a:r>
            <a:br>
              <a:rPr lang="nl-NL" sz="3000" dirty="0"/>
            </a:br>
            <a:r>
              <a:rPr lang="nl-NL" sz="3000" dirty="0"/>
              <a:t>H3 Functies van de media</a:t>
            </a:r>
            <a:br>
              <a:rPr lang="nl-NL" sz="3000" dirty="0"/>
            </a:br>
            <a:r>
              <a:rPr lang="nl-NL" sz="3000" dirty="0"/>
              <a:t>H4 Het nieuws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F12EC8-CC0A-4F95-9F4A-E21FA7111A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270576" cy="41044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Leerdoelen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kunnen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herkennen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welke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 media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politieke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besluitvorming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beschrijven welke functies massamedia vervullen. </a:t>
            </a:r>
          </a:p>
          <a:p>
            <a:pPr>
              <a:buFontTx/>
              <a:buChar char="-"/>
            </a:pPr>
            <a:endParaRPr lang="nl-NL" sz="1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0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Gemeenteraadsverkiezingen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algn="ctr">
              <a:buNone/>
            </a:pPr>
            <a:r>
              <a:rPr lang="nl-NL" sz="8000" dirty="0"/>
              <a:t>16 maart 2022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2D1AC-4858-4FD0-A725-C22E28DE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Functies van de media voor het individu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BD45D7-4383-4A19-ACE8-68BFFCA1FD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7772400" cy="374292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Informatie</a:t>
            </a:r>
          </a:p>
          <a:p>
            <a:r>
              <a:rPr lang="nl-NL" dirty="0"/>
              <a:t>Onderwijs</a:t>
            </a:r>
          </a:p>
          <a:p>
            <a:r>
              <a:rPr lang="nl-NL" dirty="0"/>
              <a:t>Meningsvorming</a:t>
            </a:r>
          </a:p>
          <a:p>
            <a:r>
              <a:rPr lang="nl-NL" dirty="0"/>
              <a:t>Amusement</a:t>
            </a:r>
          </a:p>
          <a:p>
            <a:r>
              <a:rPr lang="nl-NL" dirty="0"/>
              <a:t>Reclame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Infotainment</a:t>
            </a:r>
          </a:p>
        </p:txBody>
      </p:sp>
    </p:spTree>
    <p:extLst>
      <p:ext uri="{BB962C8B-B14F-4D97-AF65-F5344CB8AC3E}">
        <p14:creationId xmlns:p14="http://schemas.microsoft.com/office/powerpoint/2010/main" val="3259164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532C8-C93A-47B9-8710-60182A07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hlinkClick r:id="rId2"/>
              </a:rPr>
              <a:t>Functies van de media voor de 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B5176D-C8C6-4B92-8E30-9275393BCC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1. </a:t>
            </a:r>
            <a:r>
              <a:rPr lang="nl-NL" sz="2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Democratische besluitvorming (blz. 103 Politiek)</a:t>
            </a:r>
          </a:p>
          <a:p>
            <a:r>
              <a:rPr lang="nl-NL" b="1" dirty="0"/>
              <a:t>Agenda functie: </a:t>
            </a:r>
            <a:r>
              <a:rPr lang="nl-NL" dirty="0"/>
              <a:t>Onderwerpen aandragen voor de politieke agenda</a:t>
            </a:r>
          </a:p>
          <a:p>
            <a:r>
              <a:rPr lang="nl-NL" b="1" dirty="0"/>
              <a:t>Informatieve functie: </a:t>
            </a:r>
            <a:r>
              <a:rPr lang="nl-NL" dirty="0"/>
              <a:t>Burgers informeren over plannen en ideeën politici</a:t>
            </a:r>
          </a:p>
          <a:p>
            <a:r>
              <a:rPr lang="nl-NL" b="1" dirty="0"/>
              <a:t>Controlerende functie: </a:t>
            </a:r>
            <a:r>
              <a:rPr lang="nl-NL" dirty="0"/>
              <a:t>Volgen en controleren van politici ook wel de waakhond functie genoemd</a:t>
            </a:r>
          </a:p>
          <a:p>
            <a:r>
              <a:rPr lang="nl-NL" b="1" dirty="0"/>
              <a:t>Meningsvormende/opiniërende functie: </a:t>
            </a:r>
            <a:r>
              <a:rPr lang="nl-NL" dirty="0"/>
              <a:t>(van verschillende kanten naar een politiek probleem kijken) – </a:t>
            </a:r>
            <a:r>
              <a:rPr lang="nl-NL" b="1" dirty="0"/>
              <a:t>pluriformiteit</a:t>
            </a:r>
          </a:p>
          <a:p>
            <a:r>
              <a:rPr lang="nl-NL" b="1" dirty="0"/>
              <a:t>Spreekbuisfunctie: </a:t>
            </a:r>
            <a:r>
              <a:rPr lang="nl-NL" dirty="0"/>
              <a:t>burgers en belangengroepen kunnen via de media hun mening geven.</a:t>
            </a:r>
          </a:p>
          <a:p>
            <a:pPr marL="0" indent="0">
              <a:buNone/>
            </a:pPr>
            <a:r>
              <a:rPr lang="nl-NL" b="1" dirty="0"/>
              <a:t>2. </a:t>
            </a:r>
            <a:r>
              <a:rPr lang="nl-NL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Cultuuroverdracht</a:t>
            </a:r>
          </a:p>
          <a:p>
            <a:r>
              <a:rPr lang="nl-NL" sz="2400" dirty="0"/>
              <a:t>Ook wel </a:t>
            </a:r>
            <a:r>
              <a:rPr lang="nl-NL" sz="2400" b="1" dirty="0"/>
              <a:t>Socialiserende functie genoemd</a:t>
            </a:r>
          </a:p>
          <a:p>
            <a:r>
              <a:rPr lang="nl-NL" b="1" dirty="0"/>
              <a:t>vrijetijdsbesteding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6675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66D12-9E6A-4A6D-829D-BB6E8705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Oefenen lesstof met de volgende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946CF0-D475-4B77-AC4D-79D1F5708A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Vraag 2, 4, 5, 6, 7, 9, 11, 12</a:t>
            </a:r>
          </a:p>
        </p:txBody>
      </p:sp>
    </p:spTree>
    <p:extLst>
      <p:ext uri="{BB962C8B-B14F-4D97-AF65-F5344CB8AC3E}">
        <p14:creationId xmlns:p14="http://schemas.microsoft.com/office/powerpoint/2010/main" val="3064664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62D2D-29A1-4B4E-A095-DC81B11F2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H4 Nieuws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68A775-0073-47AE-8319-9EDD7DB7995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Leerdoelen: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uitleggen dat de nieuwsvoorziening in de media het resultaat is van selectieprocessen. </a:t>
            </a:r>
          </a:p>
          <a:p>
            <a:pPr>
              <a:buFontTx/>
              <a:buChar char="-"/>
            </a:pP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verschillende (vormen van) berichtgeving vergelijken en kunnen uitleggen of deze meer of minder objectief (zijn) is</a:t>
            </a:r>
          </a:p>
          <a:p>
            <a:pPr>
              <a:buFontTx/>
              <a:buChar char="-"/>
            </a:pPr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(her)Kennen welke criteria een rol spelen bij het selecteren van nieuws.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1359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42D72D-D716-4147-AD6E-48C25359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‘maak’ je nieuws?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9D28C5-23B9-4BF5-96F1-50A46B08FE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Journalisten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Persberichten</a:t>
            </a:r>
          </a:p>
          <a:p>
            <a:pPr>
              <a:buFontTx/>
              <a:buChar char="-"/>
            </a:pPr>
            <a:r>
              <a:rPr lang="nl-NL" dirty="0"/>
              <a:t>Zelf op zoek gaan – op pad gaan</a:t>
            </a:r>
          </a:p>
          <a:p>
            <a:pPr>
              <a:buFontTx/>
              <a:buChar char="-"/>
            </a:pPr>
            <a:r>
              <a:rPr lang="nl-NL" dirty="0"/>
              <a:t>Persbureaus als ANP, Reuters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67773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854EE-5787-4299-B597-C2CD9803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selecteer je nieuws?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DEE28B-FF04-4E10-87F6-DB10131794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Is het nieuws…</a:t>
            </a:r>
          </a:p>
          <a:p>
            <a:r>
              <a:rPr lang="nl-NL" dirty="0"/>
              <a:t>Actueel (recent gebeurd)</a:t>
            </a:r>
          </a:p>
          <a:p>
            <a:r>
              <a:rPr lang="nl-NL" dirty="0"/>
              <a:t>Bijzonder (interessant genoeg)</a:t>
            </a:r>
          </a:p>
          <a:p>
            <a:r>
              <a:rPr lang="nl-NL" dirty="0"/>
              <a:t>Nabij (dichtbij of ver weg)</a:t>
            </a:r>
          </a:p>
          <a:p>
            <a:r>
              <a:rPr lang="nl-NL" dirty="0"/>
              <a:t>Passend bij onze doelgroep en commerciële belangen (willen onze lezers/kijkers dit weten?</a:t>
            </a:r>
          </a:p>
          <a:p>
            <a:r>
              <a:rPr lang="nl-NL" dirty="0"/>
              <a:t>Passend bij onze identiteit (past het bij wie wij als media willen zijn?)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5028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C5C2B-2EE4-4AB4-B046-4CE6F547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 dit nieuws betrouwbaar?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DDC544-7F84-442D-807F-F5328CD89E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Selectieve perceptie en referentiekader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Voetbal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https://www.youtube.com/watch?v=Lw-YPKR0grk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dunnit</a:t>
            </a:r>
            <a:r>
              <a:rPr lang="nl-NL" dirty="0"/>
              <a:t>?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https://www.youtube.com/watch?v=KB_lTKZm1Ts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Basketball</a:t>
            </a:r>
          </a:p>
          <a:p>
            <a:pPr marL="0" indent="0">
              <a:buNone/>
            </a:pPr>
            <a:r>
              <a:rPr lang="nl-NL" dirty="0">
                <a:hlinkClick r:id="rId4"/>
              </a:rPr>
              <a:t>https://www.youtube.com/watch?v=ubNF9QNEQLA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37151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D932B-F1ED-4E2F-9825-BCF768249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betrouwbaar is het nieuws?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A58C67-BD60-4996-A2BF-3038FCC838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Hoe check je de </a:t>
            </a:r>
            <a:r>
              <a:rPr lang="nl-NL" b="1" dirty="0"/>
              <a:t>objectiviteit </a:t>
            </a:r>
            <a:r>
              <a:rPr lang="nl-NL" dirty="0"/>
              <a:t>van een nieuwsbericht</a:t>
            </a:r>
            <a:r>
              <a:rPr lang="nl-NL" b="1" dirty="0"/>
              <a:t>?</a:t>
            </a:r>
          </a:p>
          <a:p>
            <a:pPr>
              <a:buFontTx/>
              <a:buChar char="-"/>
            </a:pPr>
            <a:r>
              <a:rPr lang="nl-NL" dirty="0"/>
              <a:t>Scheiding tussen feiten en meningen</a:t>
            </a:r>
          </a:p>
          <a:p>
            <a:pPr>
              <a:buFontTx/>
              <a:buChar char="-"/>
            </a:pPr>
            <a:r>
              <a:rPr lang="nl-NL" dirty="0"/>
              <a:t>Keuze van (subjectieve) woorden en beelden</a:t>
            </a:r>
          </a:p>
          <a:p>
            <a:pPr>
              <a:buFontTx/>
              <a:buChar char="-"/>
            </a:pPr>
            <a:r>
              <a:rPr lang="nl-NL" dirty="0"/>
              <a:t>Hoor en wederhoor</a:t>
            </a:r>
          </a:p>
          <a:p>
            <a:pPr>
              <a:buFontTx/>
              <a:buChar char="-"/>
            </a:pPr>
            <a:r>
              <a:rPr lang="nl-NL" dirty="0"/>
              <a:t>Meer dan één bron raadplegen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Wees altijd kritisch!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3787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C5900-41E2-423D-A668-23298544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de lesstof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34E762-FE87-4ED9-B44D-B12509284D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Vraag 4, 5 6, 7, 8, 10, 12, 13 en 15 (kijk goed naar de bron die hoort bij vraag 15) </a:t>
            </a:r>
          </a:p>
        </p:txBody>
      </p:sp>
    </p:spTree>
    <p:extLst>
      <p:ext uri="{BB962C8B-B14F-4D97-AF65-F5344CB8AC3E}">
        <p14:creationId xmlns:p14="http://schemas.microsoft.com/office/powerpoint/2010/main" val="3420393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F1411-3F48-435A-9F73-9868DDC7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Analyse Maatschappelijk Vraagstuk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B28E2B-6391-4376-AC81-F74745F8912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Kenmerken van een maatschappelijk probleem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-sociaal probleem</a:t>
            </a:r>
          </a:p>
          <a:p>
            <a:pPr marL="0" indent="0">
              <a:buNone/>
            </a:pPr>
            <a:r>
              <a:rPr lang="nl-NL" dirty="0"/>
              <a:t>-verschillende meningen over de oplossingen</a:t>
            </a:r>
          </a:p>
          <a:p>
            <a:pPr marL="0" indent="0">
              <a:buNone/>
            </a:pPr>
            <a:r>
              <a:rPr lang="nl-NL" dirty="0"/>
              <a:t>- veel aandacht van de media</a:t>
            </a:r>
          </a:p>
          <a:p>
            <a:pPr marL="0" indent="0">
              <a:buNone/>
            </a:pPr>
            <a:r>
              <a:rPr lang="nl-NL" dirty="0"/>
              <a:t>- de overheid bemoeit zich ermee</a:t>
            </a:r>
          </a:p>
        </p:txBody>
      </p:sp>
    </p:spTree>
    <p:extLst>
      <p:ext uri="{BB962C8B-B14F-4D97-AF65-F5344CB8AC3E}">
        <p14:creationId xmlns:p14="http://schemas.microsoft.com/office/powerpoint/2010/main" val="417671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provincie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12 provincies</a:t>
            </a:r>
          </a:p>
          <a:p>
            <a:r>
              <a:rPr lang="nl-NL" dirty="0"/>
              <a:t>Taken provincie: </a:t>
            </a:r>
          </a:p>
          <a:p>
            <a:pPr lvl="1"/>
            <a:r>
              <a:rPr lang="nl-NL" b="1" dirty="0"/>
              <a:t>Ruimtelijke ordening: </a:t>
            </a:r>
            <a:r>
              <a:rPr lang="nl-NL" dirty="0"/>
              <a:t>de manier waarop de openbare ruimte van ons land is ingericht: woongebieden, bedrijventerreinen, natuurgebieden etc. </a:t>
            </a:r>
          </a:p>
          <a:p>
            <a:pPr lvl="1"/>
            <a:r>
              <a:rPr lang="nl-NL" b="1" dirty="0"/>
              <a:t>Milieu</a:t>
            </a:r>
          </a:p>
          <a:p>
            <a:pPr lvl="1"/>
            <a:r>
              <a:rPr lang="nl-NL" b="1" dirty="0"/>
              <a:t>Onderhoud van bruggen en provinciale wegen (fietspaden)</a:t>
            </a:r>
          </a:p>
          <a:p>
            <a:pPr lvl="1">
              <a:buNone/>
            </a:pPr>
            <a:r>
              <a:rPr lang="nl-NL" b="1" dirty="0"/>
              <a:t>Structuurvisie: </a:t>
            </a:r>
            <a:r>
              <a:rPr lang="nl-NL" dirty="0"/>
              <a:t>welke activiteiten zijn in een gebied toegestaan.</a:t>
            </a:r>
          </a:p>
          <a:p>
            <a:pPr lvl="1">
              <a:buNone/>
            </a:pPr>
            <a:endParaRPr lang="nl-NL" dirty="0"/>
          </a:p>
          <a:p>
            <a:pPr lvl="1"/>
            <a:r>
              <a:rPr lang="nl-NL" b="1" dirty="0"/>
              <a:t>Welzijn en cultuur: </a:t>
            </a:r>
            <a:r>
              <a:rPr lang="nl-NL" dirty="0"/>
              <a:t>bibliotheken, ziekenhuizen, etc.</a:t>
            </a:r>
          </a:p>
          <a:p>
            <a:pPr lvl="1">
              <a:buNone/>
            </a:pPr>
            <a:endParaRPr lang="nl-NL" dirty="0"/>
          </a:p>
          <a:p>
            <a:pPr lvl="1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1041D-D2D5-462D-BDD2-943CB8FE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De invalshoeken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DE2FB-7D7F-49C1-A722-1AE9A13833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Manieren/brillen om naar een maatschappelijk probleem te kijken:</a:t>
            </a:r>
          </a:p>
          <a:p>
            <a:r>
              <a:rPr lang="nl-NL" dirty="0"/>
              <a:t>Politiek-juridische invalshoek</a:t>
            </a:r>
          </a:p>
          <a:p>
            <a:r>
              <a:rPr lang="nl-NL" dirty="0" err="1"/>
              <a:t>Sociaal-economische</a:t>
            </a:r>
            <a:r>
              <a:rPr lang="nl-NL" dirty="0"/>
              <a:t> invalshoek</a:t>
            </a:r>
          </a:p>
          <a:p>
            <a:r>
              <a:rPr lang="nl-NL" dirty="0"/>
              <a:t>Sociaal-culturele invalshoek</a:t>
            </a:r>
          </a:p>
          <a:p>
            <a:r>
              <a:rPr lang="nl-NL" dirty="0"/>
              <a:t>Veranderings- en vergelijkende invalshoek</a:t>
            </a:r>
          </a:p>
        </p:txBody>
      </p:sp>
    </p:spTree>
    <p:extLst>
      <p:ext uri="{BB962C8B-B14F-4D97-AF65-F5344CB8AC3E}">
        <p14:creationId xmlns:p14="http://schemas.microsoft.com/office/powerpoint/2010/main" val="134842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A6672-F022-4C06-A066-C6F0D9B8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de lesstof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ED4EF0-0B52-4161-B900-DE0E574C24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kenmerken en invalshoeken oefenen in </a:t>
            </a:r>
          </a:p>
          <a:p>
            <a:r>
              <a:rPr lang="nl-NL" dirty="0"/>
              <a:t>Vraag 1 t/m 11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Bespreken van </a:t>
            </a:r>
            <a:r>
              <a:rPr lang="nl-NL"/>
              <a:t>de vrage</a:t>
            </a:r>
            <a:r>
              <a:rPr lang="nl-NL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4221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provinciebestuur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In elke provincie:</a:t>
            </a:r>
          </a:p>
          <a:p>
            <a:r>
              <a:rPr lang="nl-NL" dirty="0"/>
              <a:t>Provinciale Staten (elke 4 jaar gekozen door het volk): stemmen over besluiten en controleren de Gedeputeerden.</a:t>
            </a:r>
          </a:p>
          <a:p>
            <a:r>
              <a:rPr lang="nl-NL" dirty="0"/>
              <a:t>Gedeputeerde Staten: (gekozen door Provinciale Staten) maken plannen en voeren ze uit.</a:t>
            </a:r>
          </a:p>
          <a:p>
            <a:r>
              <a:rPr lang="nl-NL" dirty="0"/>
              <a:t>Commissaris van de Koning: (benoemd door Koning/minister van BINZA)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Vraag 1, 2, 3, 4, 9</a:t>
            </a:r>
          </a:p>
          <a:p>
            <a:endParaRPr lang="nl-NL" dirty="0"/>
          </a:p>
          <a:p>
            <a:r>
              <a:rPr lang="nl-NL" dirty="0"/>
              <a:t>Klaar? Verder met de overige vragen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gemeente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Zorgen dat het openbare leven goed verloopt. Ze krijgen hiervoor geld van de Rijksoverheid</a:t>
            </a:r>
          </a:p>
          <a:p>
            <a:endParaRPr lang="nl-NL" u="sng" dirty="0"/>
          </a:p>
          <a:p>
            <a:pPr>
              <a:buNone/>
            </a:pPr>
            <a:r>
              <a:rPr lang="nl-NL" dirty="0"/>
              <a:t>Hoe ben je als burger betrokken bij de gemeente: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Elke 4 jaar stemmen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Openbare vergaderingen bijwonen en je stem laten horen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Gemeentebelasting bijv. Hondenbelasting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Klant van de gemeente: paspoort of rijbewijs kopen</a:t>
            </a:r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gemeentebestuur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Gemeenteraad:</a:t>
            </a:r>
          </a:p>
          <a:p>
            <a:pPr lvl="1"/>
            <a:r>
              <a:rPr lang="nl-NL" dirty="0"/>
              <a:t>Elke 4 jaar gekozen door het volk.</a:t>
            </a:r>
          </a:p>
          <a:p>
            <a:pPr lvl="1"/>
            <a:r>
              <a:rPr lang="nl-NL" dirty="0"/>
              <a:t>Stemt over besluiten en controleren College van B&amp;W</a:t>
            </a:r>
          </a:p>
          <a:p>
            <a:pPr lvl="1"/>
            <a:r>
              <a:rPr lang="nl-NL" dirty="0"/>
              <a:t>Kiezen van wethouders</a:t>
            </a:r>
          </a:p>
          <a:p>
            <a:pPr lvl="1">
              <a:buNone/>
            </a:pPr>
            <a:endParaRPr lang="nl-NL" dirty="0"/>
          </a:p>
          <a:p>
            <a:r>
              <a:rPr lang="nl-NL" dirty="0"/>
              <a:t>Het College van Burgemeester en Wethouders</a:t>
            </a:r>
          </a:p>
          <a:p>
            <a:pPr lvl="1"/>
            <a:r>
              <a:rPr lang="nl-NL" dirty="0"/>
              <a:t>Dagelijks bestuur van de gemeente</a:t>
            </a:r>
          </a:p>
          <a:p>
            <a:pPr lvl="1"/>
            <a:r>
              <a:rPr lang="nl-NL" dirty="0"/>
              <a:t>Wethouders hebben eigen taken, bijv. Onderwijs</a:t>
            </a:r>
          </a:p>
          <a:p>
            <a:pPr lvl="1"/>
            <a:r>
              <a:rPr lang="nl-NL" dirty="0"/>
              <a:t>Maken van plannen en het uitvoeren van plannen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Burgemeester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Voorzitter van de gemeenteraad EN van het College</a:t>
            </a:r>
          </a:p>
          <a:p>
            <a:r>
              <a:rPr lang="nl-NL" dirty="0"/>
              <a:t>Zijn stem telt dubbel als evenveel wethouders voor of tegen stemmen.</a:t>
            </a:r>
          </a:p>
          <a:p>
            <a:r>
              <a:rPr lang="nl-NL" dirty="0"/>
              <a:t>Verantwoordelijkheid voor de openbare orde en veiligheid en daarom hoofd van politie en brandweer. Leiding bij rampen.</a:t>
            </a:r>
          </a:p>
          <a:p>
            <a:r>
              <a:rPr lang="nl-NL" dirty="0"/>
              <a:t>Representatieve functie</a:t>
            </a:r>
          </a:p>
          <a:p>
            <a:r>
              <a:rPr lang="nl-NL" dirty="0"/>
              <a:t>Benoeming is voor 6 jaar</a:t>
            </a:r>
          </a:p>
          <a:p>
            <a:r>
              <a:rPr lang="nl-NL" dirty="0"/>
              <a:t>Voorstel: gekozen burgemeester (H10)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1589</Words>
  <Application>Microsoft Office PowerPoint</Application>
  <PresentationFormat>Diavoorstelling (4:3)</PresentationFormat>
  <Paragraphs>298</Paragraphs>
  <Slides>41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47" baseType="lpstr">
      <vt:lpstr>Arial</vt:lpstr>
      <vt:lpstr>Arial Black</vt:lpstr>
      <vt:lpstr>Franklin Gothic Book</vt:lpstr>
      <vt:lpstr>Perpetua</vt:lpstr>
      <vt:lpstr>Wingdings 2</vt:lpstr>
      <vt:lpstr>Equity</vt:lpstr>
      <vt:lpstr>Maatschappijkunde</vt:lpstr>
      <vt:lpstr>H7 Gemeente en provincie</vt:lpstr>
      <vt:lpstr>Gemeenteraadsverkiezingen</vt:lpstr>
      <vt:lpstr>De provincie</vt:lpstr>
      <vt:lpstr>Het provinciebestuur</vt:lpstr>
      <vt:lpstr>Maken </vt:lpstr>
      <vt:lpstr>De gemeente</vt:lpstr>
      <vt:lpstr>Het gemeentebestuur</vt:lpstr>
      <vt:lpstr>De Burgemeester</vt:lpstr>
      <vt:lpstr>Taken gemeentebestuur</vt:lpstr>
      <vt:lpstr>H8 Nederland en Europa</vt:lpstr>
      <vt:lpstr>Waarom is de Europese Unie is opgericht en op welke manier werken de lidstaten samen?</vt:lpstr>
      <vt:lpstr>28 Lidstaten</vt:lpstr>
      <vt:lpstr>Op welke manier werken de lidstaten samen?</vt:lpstr>
      <vt:lpstr>Op welke manier werken de lidstaten samen?</vt:lpstr>
      <vt:lpstr>Wat is de invloed van de EU op Nederland?</vt:lpstr>
      <vt:lpstr>Wat is de invloed van de EU op Nederland?</vt:lpstr>
      <vt:lpstr>Trias politica?</vt:lpstr>
      <vt:lpstr>Hoe wordt de Europese Unie bestuurd? </vt:lpstr>
      <vt:lpstr>Welke kritiek is er op de Europese Unie?</vt:lpstr>
      <vt:lpstr>Welke kritiek is er op de Europese Unie? </vt:lpstr>
      <vt:lpstr>Aan de slag met de overige vragen van H8 Nederland en Europa.</vt:lpstr>
      <vt:lpstr>Leerdoelen H9</vt:lpstr>
      <vt:lpstr>H9 Politieke besluitvorming</vt:lpstr>
      <vt:lpstr>Systeemmodel Easton</vt:lpstr>
      <vt:lpstr>H9 Politieke besluitvorming</vt:lpstr>
      <vt:lpstr>Machtsmiddelen pressiegroepen</vt:lpstr>
      <vt:lpstr>Wat kunnen burgers doen om de politieke besluitvorming te beinvloeden?</vt:lpstr>
      <vt:lpstr>Massamedia  H3 Functies van de media H4 Het nieuws</vt:lpstr>
      <vt:lpstr>Functies van de media voor het individu</vt:lpstr>
      <vt:lpstr>Functies van de media voor de samenleving</vt:lpstr>
      <vt:lpstr>Oefenen lesstof met de volgende vragen</vt:lpstr>
      <vt:lpstr>H4 Nieuws</vt:lpstr>
      <vt:lpstr>Hoe ‘maak’ je nieuws?</vt:lpstr>
      <vt:lpstr>Hoe selecteer je nieuws?</vt:lpstr>
      <vt:lpstr>Is dit nieuws betrouwbaar?</vt:lpstr>
      <vt:lpstr>Hoe betrouwbaar is het nieuws?</vt:lpstr>
      <vt:lpstr>Oefenen met de lesstof</vt:lpstr>
      <vt:lpstr>Analyse Maatschappelijk Vraagstuk</vt:lpstr>
      <vt:lpstr>De invalshoeken</vt:lpstr>
      <vt:lpstr>Oefenen met de lesstof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Maatschappijkunde</dc:title>
  <dc:creator>Eigenaar</dc:creator>
  <cp:lastModifiedBy>Nadya</cp:lastModifiedBy>
  <cp:revision>23</cp:revision>
  <dcterms:created xsi:type="dcterms:W3CDTF">2018-02-12T13:06:18Z</dcterms:created>
  <dcterms:modified xsi:type="dcterms:W3CDTF">2020-03-26T09:41:12Z</dcterms:modified>
</cp:coreProperties>
</file>